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Proxima Nova"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cb248a7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5cb248a7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8106ddc9b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98106ddc9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98106ddc9b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98106ddc9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98106ddc9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98106ddc9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98106ddc9b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98106ddc9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98106ddc9b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98106ddc9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98106ddc9b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98106ddc9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98106ddc9b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98106ddc9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8106ddc9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8106ddc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cb248a7d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g5cb248a7d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5cb248a7d3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5cb248a7d3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cb99809c2_3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g5cb99809c2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cb248a7d3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5cb248a7d3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cb248a7d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5cb248a7d3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Engagement – offer variable levels, content types, and tools to appropriately challenge each learner and, just as importantly, capture their interest.</a:t>
            </a:r>
            <a:endParaRPr/>
          </a:p>
          <a:p>
            <a:pPr marL="0" lvl="0" indent="0" algn="l" rtl="0">
              <a:spcBef>
                <a:spcPts val="0"/>
              </a:spcBef>
              <a:spcAft>
                <a:spcPts val="0"/>
              </a:spcAft>
              <a:buNone/>
            </a:pPr>
            <a:r>
              <a:rPr lang="en"/>
              <a:t>Representation – Present the information multiple ways to support for all learners</a:t>
            </a:r>
            <a:endParaRPr/>
          </a:p>
          <a:p>
            <a:pPr marL="0" lvl="0" indent="0" algn="l" rtl="0">
              <a:spcBef>
                <a:spcPts val="0"/>
              </a:spcBef>
              <a:spcAft>
                <a:spcPts val="0"/>
              </a:spcAft>
              <a:buNone/>
            </a:pPr>
            <a:r>
              <a:rPr lang="en"/>
              <a:t>Action and Expression – Provide more than one way for learners to demonstrate their skill and learning</a:t>
            </a:r>
            <a:endParaRPr/>
          </a:p>
        </p:txBody>
      </p:sp>
      <p:sp>
        <p:nvSpPr>
          <p:cNvPr id="222" name="Google Shape;222;g5cb248a7d3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96c1f7346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96c1f734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98106ddc9b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98106ddc9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cb248a7d3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5cb248a7d3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98106ddc9b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98106ddc9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96c1f7346f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96c1f7346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59" name="Google Shape;59;p1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5" name="Google Shape;65;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8"/>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80" name="Google Shape;80;p18"/>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81" name="Google Shape;81;p1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9"/>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87" name="Google Shape;87;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20"/>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93" name="Google Shape;93;p20"/>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94" name="Google Shape;94;p20"/>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95" name="Google Shape;95;p20"/>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96" name="Google Shape;96;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3575050" y="204788"/>
            <a:ext cx="5111700" cy="43896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02" name="Google Shape;102;p21"/>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03" name="Google Shape;103;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2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10" name="Google Shape;110;p2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1"/>
        <p:cNvGrpSpPr/>
        <p:nvPr/>
      </p:nvGrpSpPr>
      <p:grpSpPr>
        <a:xfrm>
          <a:off x="0" y="0"/>
          <a:ext cx="0" cy="0"/>
          <a:chOff x="0" y="0"/>
          <a:chExt cx="0" cy="0"/>
        </a:xfrm>
      </p:grpSpPr>
      <p:sp>
        <p:nvSpPr>
          <p:cNvPr id="132" name="Google Shape;132;p26"/>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3" name="Google Shape;133;p26"/>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4" name="Google Shape;134;p2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2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9" name="Google Shape;139;p2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0" name="Google Shape;140;p2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2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2" name="Google Shape;142;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rot="5400000">
            <a:off x="5463750" y="1371628"/>
            <a:ext cx="4388700" cy="20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5" name="Google Shape;145;p28"/>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Google Shape;146;p2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7" name="Google Shape;147;p2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9"/>
        <p:cNvGrpSpPr/>
        <p:nvPr/>
      </p:nvGrpSpPr>
      <p:grpSpPr>
        <a:xfrm>
          <a:off x="0" y="0"/>
          <a:ext cx="0" cy="0"/>
          <a:chOff x="0" y="0"/>
          <a:chExt cx="0" cy="0"/>
        </a:xfrm>
      </p:grpSpPr>
      <p:sp>
        <p:nvSpPr>
          <p:cNvPr id="150" name="Google Shape;150;p2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5" name="Google Shape;155;p30"/>
          <p:cNvSpPr txBox="1">
            <a:spLocks noGrp="1"/>
          </p:cNvSpPr>
          <p:nvPr>
            <p:ph type="body" idx="1"/>
          </p:nvPr>
        </p:nvSpPr>
        <p:spPr>
          <a:xfrm>
            <a:off x="722313" y="2180035"/>
            <a:ext cx="7772400" cy="1125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56" name="Google Shape;156;p3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3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3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1" name="Google Shape;161;p31"/>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31"/>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p3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3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p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6"/>
        <p:cNvGrpSpPr/>
        <p:nvPr/>
      </p:nvGrpSpPr>
      <p:grpSpPr>
        <a:xfrm>
          <a:off x="0" y="0"/>
          <a:ext cx="0" cy="0"/>
          <a:chOff x="0" y="0"/>
          <a:chExt cx="0" cy="0"/>
        </a:xfrm>
      </p:grpSpPr>
      <p:sp>
        <p:nvSpPr>
          <p:cNvPr id="167" name="Google Shape;167;p3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8" name="Google Shape;168;p32"/>
          <p:cNvSpPr txBox="1">
            <a:spLocks noGrp="1"/>
          </p:cNvSpPr>
          <p:nvPr>
            <p:ph type="body" idx="1"/>
          </p:nvPr>
        </p:nvSpPr>
        <p:spPr>
          <a:xfrm>
            <a:off x="457200" y="1151335"/>
            <a:ext cx="40401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69" name="Google Shape;169;p32"/>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70" name="Google Shape;170;p32"/>
          <p:cNvSpPr txBox="1">
            <a:spLocks noGrp="1"/>
          </p:cNvSpPr>
          <p:nvPr>
            <p:ph type="body" idx="3"/>
          </p:nvPr>
        </p:nvSpPr>
        <p:spPr>
          <a:xfrm>
            <a:off x="4645025" y="1151335"/>
            <a:ext cx="40419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71" name="Google Shape;171;p32"/>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72" name="Google Shape;172;p3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3" name="Google Shape;173;p3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4" name="Google Shape;174;p3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7" name="Google Shape;177;p3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8" name="Google Shape;178;p3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9" name="Google Shape;179;p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0"/>
        <p:cNvGrpSpPr/>
        <p:nvPr/>
      </p:nvGrpSpPr>
      <p:grpSpPr>
        <a:xfrm>
          <a:off x="0" y="0"/>
          <a:ext cx="0" cy="0"/>
          <a:chOff x="0" y="0"/>
          <a:chExt cx="0" cy="0"/>
        </a:xfrm>
      </p:grpSpPr>
      <p:sp>
        <p:nvSpPr>
          <p:cNvPr id="181" name="Google Shape;181;p34"/>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2" name="Google Shape;182;p34"/>
          <p:cNvSpPr txBox="1">
            <a:spLocks noGrp="1"/>
          </p:cNvSpPr>
          <p:nvPr>
            <p:ph type="body" idx="1"/>
          </p:nvPr>
        </p:nvSpPr>
        <p:spPr>
          <a:xfrm>
            <a:off x="3575050" y="204788"/>
            <a:ext cx="5111700" cy="438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Google Shape;183;p34"/>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84" name="Google Shape;184;p3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5" name="Google Shape;185;p3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6" name="Google Shape;186;p3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9" name="Google Shape;189;p35"/>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0" name="Google Shape;190;p35"/>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91" name="Google Shape;191;p3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2" name="Google Shape;192;p3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p3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6" name="Google Shape;196;p36"/>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7" name="Google Shape;197;p3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8" name="Google Shape;198;p3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9" name="Google Shape;199;p3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7" name="Google Shape;127;p2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2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p37"/>
          <p:cNvSpPr txBox="1">
            <a:spLocks noGrp="1"/>
          </p:cNvSpPr>
          <p:nvPr>
            <p:ph type="ctrTitle"/>
          </p:nvPr>
        </p:nvSpPr>
        <p:spPr>
          <a:xfrm>
            <a:off x="152400" y="1445425"/>
            <a:ext cx="9144000" cy="1102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endParaRPr b="1">
              <a:latin typeface="Proxima Nova"/>
              <a:ea typeface="Proxima Nova"/>
              <a:cs typeface="Proxima Nova"/>
              <a:sym typeface="Proxima Nova"/>
            </a:endParaRPr>
          </a:p>
          <a:p>
            <a:pPr marL="0" lvl="0" indent="0" algn="l" rtl="0">
              <a:spcBef>
                <a:spcPts val="0"/>
              </a:spcBef>
              <a:spcAft>
                <a:spcPts val="0"/>
              </a:spcAft>
              <a:buClr>
                <a:schemeClr val="dk1"/>
              </a:buClr>
              <a:buSzPts val="4400"/>
              <a:buFont typeface="Calibri"/>
              <a:buNone/>
            </a:pPr>
            <a:endParaRPr b="1">
              <a:latin typeface="Proxima Nova"/>
              <a:ea typeface="Proxima Nova"/>
              <a:cs typeface="Proxima Nova"/>
              <a:sym typeface="Proxima Nova"/>
            </a:endParaRPr>
          </a:p>
          <a:p>
            <a:pPr marL="0" lvl="0" indent="0" algn="l" rtl="0">
              <a:spcBef>
                <a:spcPts val="0"/>
              </a:spcBef>
              <a:spcAft>
                <a:spcPts val="0"/>
              </a:spcAft>
              <a:buClr>
                <a:schemeClr val="dk1"/>
              </a:buClr>
              <a:buSzPts val="4400"/>
              <a:buFont typeface="Calibri"/>
              <a:buNone/>
            </a:pPr>
            <a:r>
              <a:rPr lang="en" sz="5000" b="1">
                <a:latin typeface="Proxima Nova"/>
                <a:ea typeface="Proxima Nova"/>
                <a:cs typeface="Proxima Nova"/>
                <a:sym typeface="Proxima Nova"/>
              </a:rPr>
              <a:t>Universal Design</a:t>
            </a:r>
            <a:endParaRPr sz="5000" b="1">
              <a:latin typeface="Proxima Nova"/>
              <a:ea typeface="Proxima Nova"/>
              <a:cs typeface="Proxima Nova"/>
              <a:sym typeface="Proxima Nova"/>
            </a:endParaRPr>
          </a:p>
          <a:p>
            <a:pPr marL="0" lvl="0" indent="0" algn="l" rtl="0">
              <a:spcBef>
                <a:spcPts val="0"/>
              </a:spcBef>
              <a:spcAft>
                <a:spcPts val="0"/>
              </a:spcAft>
              <a:buClr>
                <a:schemeClr val="dk1"/>
              </a:buClr>
              <a:buSzPts val="4400"/>
              <a:buFont typeface="Calibri"/>
              <a:buNone/>
            </a:pPr>
            <a:r>
              <a:rPr lang="en" sz="5000" b="1">
                <a:latin typeface="Proxima Nova"/>
                <a:ea typeface="Proxima Nova"/>
                <a:cs typeface="Proxima Nova"/>
                <a:sym typeface="Proxima Nova"/>
              </a:rPr>
              <a:t>For Learning &amp; </a:t>
            </a:r>
            <a:endParaRPr sz="5000" b="1">
              <a:latin typeface="Proxima Nova"/>
              <a:ea typeface="Proxima Nova"/>
              <a:cs typeface="Proxima Nova"/>
              <a:sym typeface="Proxima Nova"/>
            </a:endParaRPr>
          </a:p>
          <a:p>
            <a:pPr marL="0" lvl="0" indent="0" algn="l" rtl="0">
              <a:spcBef>
                <a:spcPts val="0"/>
              </a:spcBef>
              <a:spcAft>
                <a:spcPts val="0"/>
              </a:spcAft>
              <a:buClr>
                <a:schemeClr val="dk1"/>
              </a:buClr>
              <a:buSzPts val="4400"/>
              <a:buFont typeface="Calibri"/>
              <a:buNone/>
            </a:pPr>
            <a:r>
              <a:rPr lang="en" sz="5000" b="1">
                <a:latin typeface="Proxima Nova"/>
                <a:ea typeface="Proxima Nova"/>
                <a:cs typeface="Proxima Nova"/>
                <a:sym typeface="Proxima Nova"/>
              </a:rPr>
              <a:t>Information Literacy</a:t>
            </a:r>
            <a:endParaRPr sz="5000" b="1">
              <a:latin typeface="Proxima Nova"/>
              <a:ea typeface="Proxima Nova"/>
              <a:cs typeface="Proxima Nova"/>
              <a:sym typeface="Proxima Nova"/>
            </a:endParaRPr>
          </a:p>
        </p:txBody>
      </p:sp>
      <p:sp>
        <p:nvSpPr>
          <p:cNvPr id="205" name="Google Shape;205;p37"/>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3200"/>
              <a:buNone/>
            </a:pPr>
            <a:endParaRPr/>
          </a:p>
        </p:txBody>
      </p:sp>
      <p:sp>
        <p:nvSpPr>
          <p:cNvPr id="206" name="Google Shape;206;p37"/>
          <p:cNvSpPr txBox="1"/>
          <p:nvPr/>
        </p:nvSpPr>
        <p:spPr>
          <a:xfrm>
            <a:off x="1712475" y="4123375"/>
            <a:ext cx="7341000" cy="85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000">
                <a:latin typeface="Calibri"/>
                <a:ea typeface="Calibri"/>
                <a:cs typeface="Calibri"/>
                <a:sym typeface="Calibri"/>
              </a:rPr>
              <a:t>Carli Spina</a:t>
            </a:r>
            <a:endParaRPr sz="3000">
              <a:latin typeface="Calibri"/>
              <a:ea typeface="Calibri"/>
              <a:cs typeface="Calibri"/>
              <a:sym typeface="Calibri"/>
            </a:endParaRPr>
          </a:p>
          <a:p>
            <a:pPr marL="0" lvl="0" indent="0" algn="r" rtl="0">
              <a:spcBef>
                <a:spcPts val="0"/>
              </a:spcBef>
              <a:spcAft>
                <a:spcPts val="0"/>
              </a:spcAft>
              <a:buNone/>
            </a:pPr>
            <a:r>
              <a:rPr lang="en" sz="3000">
                <a:latin typeface="Calibri"/>
                <a:ea typeface="Calibri"/>
                <a:cs typeface="Calibri"/>
                <a:sym typeface="Calibri"/>
              </a:rPr>
              <a:t>@CarliSpina</a:t>
            </a:r>
            <a:endParaRPr sz="30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6"/>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UDL &amp; The ACRL Framework</a:t>
            </a:r>
            <a:endParaRPr/>
          </a:p>
        </p:txBody>
      </p:sp>
      <p:sp>
        <p:nvSpPr>
          <p:cNvPr id="271" name="Google Shape;271;p46"/>
          <p:cNvSpPr txBox="1">
            <a:spLocks noGrp="1"/>
          </p:cNvSpPr>
          <p:nvPr>
            <p:ph type="body" idx="1"/>
          </p:nvPr>
        </p:nvSpPr>
        <p:spPr>
          <a:xfrm>
            <a:off x="457200" y="1200150"/>
            <a:ext cx="4038600" cy="33945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a:p>
        </p:txBody>
      </p:sp>
      <p:sp>
        <p:nvSpPr>
          <p:cNvPr id="272" name="Google Shape;272;p46"/>
          <p:cNvSpPr txBox="1">
            <a:spLocks noGrp="1"/>
          </p:cNvSpPr>
          <p:nvPr>
            <p:ph type="body" idx="2"/>
          </p:nvPr>
        </p:nvSpPr>
        <p:spPr>
          <a:xfrm>
            <a:off x="3926100" y="1200150"/>
            <a:ext cx="5217900" cy="3394500"/>
          </a:xfrm>
          <a:prstGeom prst="rect">
            <a:avLst/>
          </a:prstGeom>
        </p:spPr>
        <p:txBody>
          <a:bodyPr spcFirstLastPara="1" wrap="square" lIns="91425" tIns="45700" rIns="91425" bIns="45700" anchor="t" anchorCtr="0">
            <a:noAutofit/>
          </a:bodyPr>
          <a:lstStyle/>
          <a:p>
            <a:pPr marL="0" lvl="0" indent="0" algn="ctr" rtl="0">
              <a:spcBef>
                <a:spcPts val="560"/>
              </a:spcBef>
              <a:spcAft>
                <a:spcPts val="0"/>
              </a:spcAft>
              <a:buNone/>
            </a:pPr>
            <a:r>
              <a:rPr lang="en" sz="2600"/>
              <a:t>“Students have a greater role and responsibility in creating new knowledge, in understanding the contours and the changing dynamics of the world of information, and in using information, data, and scholarship ethically.”</a:t>
            </a:r>
            <a:endParaRPr sz="2600"/>
          </a:p>
        </p:txBody>
      </p:sp>
      <p:pic>
        <p:nvPicPr>
          <p:cNvPr id="273" name="Google Shape;273;p46"/>
          <p:cNvPicPr preferRelativeResize="0"/>
          <p:nvPr/>
        </p:nvPicPr>
        <p:blipFill>
          <a:blip r:embed="rId3">
            <a:alphaModFix/>
          </a:blip>
          <a:stretch>
            <a:fillRect/>
          </a:stretch>
        </p:blipFill>
        <p:spPr>
          <a:xfrm>
            <a:off x="657225" y="1047750"/>
            <a:ext cx="2800350" cy="3810000"/>
          </a:xfrm>
          <a:prstGeom prst="rect">
            <a:avLst/>
          </a:prstGeom>
          <a:noFill/>
          <a:ln>
            <a:noFill/>
          </a:ln>
        </p:spPr>
      </p:pic>
      <p:sp>
        <p:nvSpPr>
          <p:cNvPr id="274" name="Google Shape;274;p46"/>
          <p:cNvSpPr txBox="1"/>
          <p:nvPr/>
        </p:nvSpPr>
        <p:spPr>
          <a:xfrm>
            <a:off x="5465200" y="4732975"/>
            <a:ext cx="73410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http://www.ala.org/acrl/standards/ilframework</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47"/>
          <p:cNvPicPr preferRelativeResize="0"/>
          <p:nvPr/>
        </p:nvPicPr>
        <p:blipFill>
          <a:blip r:embed="rId3">
            <a:alphaModFix/>
          </a:blip>
          <a:stretch>
            <a:fillRect/>
          </a:stretch>
        </p:blipFill>
        <p:spPr>
          <a:xfrm>
            <a:off x="139913" y="-319350"/>
            <a:ext cx="8864174" cy="5881749"/>
          </a:xfrm>
          <a:prstGeom prst="rect">
            <a:avLst/>
          </a:prstGeom>
          <a:noFill/>
          <a:ln>
            <a:noFill/>
          </a:ln>
        </p:spPr>
      </p:pic>
      <p:sp>
        <p:nvSpPr>
          <p:cNvPr id="280" name="Google Shape;280;p47"/>
          <p:cNvSpPr txBox="1"/>
          <p:nvPr/>
        </p:nvSpPr>
        <p:spPr>
          <a:xfrm>
            <a:off x="1963050" y="365325"/>
            <a:ext cx="5189100" cy="330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solidFill>
                  <a:srgbClr val="FFFFFF"/>
                </a:solidFill>
                <a:latin typeface="Calibri"/>
                <a:ea typeface="Calibri"/>
                <a:cs typeface="Calibri"/>
                <a:sym typeface="Calibri"/>
              </a:rPr>
              <a:t>UDL </a:t>
            </a:r>
            <a:endParaRPr sz="7200">
              <a:solidFill>
                <a:srgbClr val="FFFFFF"/>
              </a:solidFill>
              <a:latin typeface="Calibri"/>
              <a:ea typeface="Calibri"/>
              <a:cs typeface="Calibri"/>
              <a:sym typeface="Calibri"/>
            </a:endParaRPr>
          </a:p>
          <a:p>
            <a:pPr marL="0" lvl="0" indent="0" algn="ctr" rtl="0">
              <a:spcBef>
                <a:spcPts val="0"/>
              </a:spcBef>
              <a:spcAft>
                <a:spcPts val="0"/>
              </a:spcAft>
              <a:buNone/>
            </a:pPr>
            <a:r>
              <a:rPr lang="en" sz="7200">
                <a:solidFill>
                  <a:srgbClr val="FFFFFF"/>
                </a:solidFill>
                <a:latin typeface="Calibri"/>
                <a:ea typeface="Calibri"/>
                <a:cs typeface="Calibri"/>
                <a:sym typeface="Calibri"/>
              </a:rPr>
              <a:t>During</a:t>
            </a:r>
            <a:endParaRPr sz="7200">
              <a:solidFill>
                <a:srgbClr val="FFFFFF"/>
              </a:solidFill>
              <a:latin typeface="Calibri"/>
              <a:ea typeface="Calibri"/>
              <a:cs typeface="Calibri"/>
              <a:sym typeface="Calibri"/>
            </a:endParaRPr>
          </a:p>
          <a:p>
            <a:pPr marL="0" lvl="0" indent="0" algn="ctr" rtl="0">
              <a:spcBef>
                <a:spcPts val="0"/>
              </a:spcBef>
              <a:spcAft>
                <a:spcPts val="0"/>
              </a:spcAft>
              <a:buNone/>
            </a:pPr>
            <a:r>
              <a:rPr lang="en" sz="7200">
                <a:solidFill>
                  <a:srgbClr val="FFFFFF"/>
                </a:solidFill>
                <a:latin typeface="Calibri"/>
                <a:ea typeface="Calibri"/>
                <a:cs typeface="Calibri"/>
                <a:sym typeface="Calibri"/>
              </a:rPr>
              <a:t>Covid-19</a:t>
            </a:r>
            <a:endParaRPr sz="72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8"/>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UDL &amp; COVID-19</a:t>
            </a:r>
            <a:endParaRPr/>
          </a:p>
        </p:txBody>
      </p:sp>
      <p:sp>
        <p:nvSpPr>
          <p:cNvPr id="286" name="Google Shape;286;p48"/>
          <p:cNvSpPr txBox="1">
            <a:spLocks noGrp="1"/>
          </p:cNvSpPr>
          <p:nvPr>
            <p:ph type="body" idx="1"/>
          </p:nvPr>
        </p:nvSpPr>
        <p:spPr>
          <a:xfrm>
            <a:off x="457200" y="998935"/>
            <a:ext cx="4040100" cy="480000"/>
          </a:xfrm>
          <a:prstGeom prst="rect">
            <a:avLst/>
          </a:prstGeom>
        </p:spPr>
        <p:txBody>
          <a:bodyPr spcFirstLastPara="1" wrap="square" lIns="91425" tIns="45700" rIns="91425" bIns="45700" anchor="b" anchorCtr="0">
            <a:noAutofit/>
          </a:bodyPr>
          <a:lstStyle/>
          <a:p>
            <a:pPr marL="0" lvl="0" indent="0" algn="ctr" rtl="0">
              <a:spcBef>
                <a:spcPts val="480"/>
              </a:spcBef>
              <a:spcAft>
                <a:spcPts val="0"/>
              </a:spcAft>
              <a:buNone/>
            </a:pPr>
            <a:r>
              <a:rPr lang="en"/>
              <a:t>Dark Cloud</a:t>
            </a:r>
            <a:endParaRPr/>
          </a:p>
        </p:txBody>
      </p:sp>
      <p:sp>
        <p:nvSpPr>
          <p:cNvPr id="287" name="Google Shape;287;p48"/>
          <p:cNvSpPr txBox="1">
            <a:spLocks noGrp="1"/>
          </p:cNvSpPr>
          <p:nvPr>
            <p:ph type="body" idx="2"/>
          </p:nvPr>
        </p:nvSpPr>
        <p:spPr>
          <a:xfrm>
            <a:off x="197825" y="1478750"/>
            <a:ext cx="4299600" cy="29634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en"/>
              <a:t>Rapid, unexpected changes did not allow time to evaluate tools</a:t>
            </a:r>
            <a:br>
              <a:rPr lang="en"/>
            </a:br>
            <a:endParaRPr/>
          </a:p>
          <a:p>
            <a:pPr marL="457200" lvl="0" indent="-381000" algn="l" rtl="0">
              <a:spcBef>
                <a:spcPts val="0"/>
              </a:spcBef>
              <a:spcAft>
                <a:spcPts val="0"/>
              </a:spcAft>
              <a:buSzPts val="2400"/>
              <a:buChar char="•"/>
            </a:pPr>
            <a:r>
              <a:rPr lang="en"/>
              <a:t>Resources are limited</a:t>
            </a:r>
            <a:br>
              <a:rPr lang="en"/>
            </a:br>
            <a:endParaRPr/>
          </a:p>
          <a:p>
            <a:pPr marL="457200" lvl="0" indent="-381000" algn="l" rtl="0">
              <a:spcBef>
                <a:spcPts val="0"/>
              </a:spcBef>
              <a:spcAft>
                <a:spcPts val="0"/>
              </a:spcAft>
              <a:buSzPts val="2400"/>
              <a:buChar char="•"/>
            </a:pPr>
            <a:r>
              <a:rPr lang="en"/>
              <a:t>Stress levels are high for librarians, educators, &amp; learners</a:t>
            </a:r>
            <a:endParaRPr/>
          </a:p>
        </p:txBody>
      </p:sp>
      <p:pic>
        <p:nvPicPr>
          <p:cNvPr id="288" name="Google Shape;288;p48"/>
          <p:cNvPicPr preferRelativeResize="0"/>
          <p:nvPr/>
        </p:nvPicPr>
        <p:blipFill rotWithShape="1">
          <a:blip r:embed="rId3">
            <a:alphaModFix/>
          </a:blip>
          <a:srcRect r="49839" b="50782"/>
          <a:stretch/>
        </p:blipFill>
        <p:spPr>
          <a:xfrm>
            <a:off x="4595800" y="1016081"/>
            <a:ext cx="4299600" cy="421894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9"/>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UDL &amp; COVID-19</a:t>
            </a:r>
            <a:endParaRPr/>
          </a:p>
        </p:txBody>
      </p:sp>
      <p:pic>
        <p:nvPicPr>
          <p:cNvPr id="294" name="Google Shape;294;p49"/>
          <p:cNvPicPr preferRelativeResize="0"/>
          <p:nvPr/>
        </p:nvPicPr>
        <p:blipFill rotWithShape="1">
          <a:blip r:embed="rId3">
            <a:alphaModFix/>
          </a:blip>
          <a:srcRect l="52059" t="13690" b="51773"/>
          <a:stretch/>
        </p:blipFill>
        <p:spPr>
          <a:xfrm>
            <a:off x="50341" y="1206674"/>
            <a:ext cx="4712107" cy="3394502"/>
          </a:xfrm>
          <a:prstGeom prst="rect">
            <a:avLst/>
          </a:prstGeom>
          <a:noFill/>
          <a:ln>
            <a:noFill/>
          </a:ln>
        </p:spPr>
      </p:pic>
      <p:sp>
        <p:nvSpPr>
          <p:cNvPr id="295" name="Google Shape;295;p49"/>
          <p:cNvSpPr txBox="1">
            <a:spLocks noGrp="1"/>
          </p:cNvSpPr>
          <p:nvPr>
            <p:ph type="body" idx="3"/>
          </p:nvPr>
        </p:nvSpPr>
        <p:spPr>
          <a:xfrm>
            <a:off x="4645025" y="998935"/>
            <a:ext cx="4041900" cy="480000"/>
          </a:xfrm>
          <a:prstGeom prst="rect">
            <a:avLst/>
          </a:prstGeom>
        </p:spPr>
        <p:txBody>
          <a:bodyPr spcFirstLastPara="1" wrap="square" lIns="91425" tIns="45700" rIns="91425" bIns="45700" anchor="b" anchorCtr="0">
            <a:noAutofit/>
          </a:bodyPr>
          <a:lstStyle/>
          <a:p>
            <a:pPr marL="0" lvl="0" indent="0" algn="ctr" rtl="0">
              <a:spcBef>
                <a:spcPts val="480"/>
              </a:spcBef>
              <a:spcAft>
                <a:spcPts val="0"/>
              </a:spcAft>
              <a:buNone/>
            </a:pPr>
            <a:r>
              <a:rPr lang="en"/>
              <a:t>Silver Lining</a:t>
            </a:r>
            <a:endParaRPr/>
          </a:p>
        </p:txBody>
      </p:sp>
      <p:sp>
        <p:nvSpPr>
          <p:cNvPr id="296" name="Google Shape;296;p49"/>
          <p:cNvSpPr txBox="1">
            <a:spLocks noGrp="1"/>
          </p:cNvSpPr>
          <p:nvPr>
            <p:ph type="body" idx="4"/>
          </p:nvPr>
        </p:nvSpPr>
        <p:spPr>
          <a:xfrm>
            <a:off x="4645025" y="1478750"/>
            <a:ext cx="4363800" cy="29634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en"/>
              <a:t>Opportunities for personalization</a:t>
            </a:r>
            <a:br>
              <a:rPr lang="en"/>
            </a:br>
            <a:endParaRPr/>
          </a:p>
          <a:p>
            <a:pPr marL="457200" lvl="0" indent="-381000" algn="l" rtl="0">
              <a:spcBef>
                <a:spcPts val="0"/>
              </a:spcBef>
              <a:spcAft>
                <a:spcPts val="0"/>
              </a:spcAft>
              <a:buSzPts val="2400"/>
              <a:buChar char="•"/>
            </a:pPr>
            <a:r>
              <a:rPr lang="en"/>
              <a:t>Adoption of new technologies can facilitate UDL</a:t>
            </a:r>
            <a:br>
              <a:rPr lang="en"/>
            </a:br>
            <a:endParaRPr/>
          </a:p>
          <a:p>
            <a:pPr marL="457200" lvl="0" indent="-381000" algn="l" rtl="0">
              <a:spcBef>
                <a:spcPts val="0"/>
              </a:spcBef>
              <a:spcAft>
                <a:spcPts val="0"/>
              </a:spcAft>
              <a:buSzPts val="2400"/>
              <a:buChar char="•"/>
            </a:pPr>
            <a:r>
              <a:rPr lang="en"/>
              <a:t>UDL offers the tools &amp; techniques to support learners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0"/>
          <p:cNvSpPr txBox="1">
            <a:spLocks noGrp="1"/>
          </p:cNvSpPr>
          <p:nvPr>
            <p:ph type="title"/>
          </p:nvPr>
        </p:nvSpPr>
        <p:spPr>
          <a:xfrm>
            <a:off x="159000" y="205975"/>
            <a:ext cx="88260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200"/>
              <a:t>Using UDL to Support Remote Learners</a:t>
            </a:r>
            <a:endParaRPr sz="4200"/>
          </a:p>
        </p:txBody>
      </p:sp>
      <p:sp>
        <p:nvSpPr>
          <p:cNvPr id="302" name="Google Shape;302;p50"/>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
              <a:t>Offer additional support for executive</a:t>
            </a:r>
            <a:br>
              <a:rPr lang="en"/>
            </a:br>
            <a:r>
              <a:rPr lang="en"/>
              <a:t>function</a:t>
            </a:r>
            <a:br>
              <a:rPr lang="en"/>
            </a:br>
            <a:endParaRPr/>
          </a:p>
          <a:p>
            <a:pPr marL="457200" lvl="0" indent="-342900" algn="l" rtl="0">
              <a:spcBef>
                <a:spcPts val="0"/>
              </a:spcBef>
              <a:spcAft>
                <a:spcPts val="0"/>
              </a:spcAft>
              <a:buSzPts val="1800"/>
              <a:buChar char="•"/>
            </a:pPr>
            <a:r>
              <a:rPr lang="en"/>
              <a:t>Maximize choice at every step</a:t>
            </a:r>
            <a:br>
              <a:rPr lang="en"/>
            </a:br>
            <a:endParaRPr/>
          </a:p>
          <a:p>
            <a:pPr marL="457200" lvl="0" indent="-342900" algn="l" rtl="0">
              <a:spcBef>
                <a:spcPts val="0"/>
              </a:spcBef>
              <a:spcAft>
                <a:spcPts val="0"/>
              </a:spcAft>
              <a:buSzPts val="1800"/>
              <a:buChar char="•"/>
            </a:pPr>
            <a:r>
              <a:rPr lang="en"/>
              <a:t>Link to extra information to aid in</a:t>
            </a:r>
            <a:br>
              <a:rPr lang="en"/>
            </a:br>
            <a:r>
              <a:rPr lang="en"/>
              <a:t>comprehension</a:t>
            </a:r>
            <a:br>
              <a:rPr lang="en"/>
            </a:br>
            <a:endParaRPr/>
          </a:p>
        </p:txBody>
      </p:sp>
      <p:pic>
        <p:nvPicPr>
          <p:cNvPr id="303" name="Google Shape;303;p50"/>
          <p:cNvPicPr preferRelativeResize="0"/>
          <p:nvPr/>
        </p:nvPicPr>
        <p:blipFill>
          <a:blip r:embed="rId3">
            <a:alphaModFix/>
          </a:blip>
          <a:stretch>
            <a:fillRect/>
          </a:stretch>
        </p:blipFill>
        <p:spPr>
          <a:xfrm>
            <a:off x="5353050" y="762000"/>
            <a:ext cx="5143502" cy="51435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1"/>
          <p:cNvSpPr txBox="1">
            <a:spLocks noGrp="1"/>
          </p:cNvSpPr>
          <p:nvPr>
            <p:ph type="title"/>
          </p:nvPr>
        </p:nvSpPr>
        <p:spPr>
          <a:xfrm>
            <a:off x="159000" y="205975"/>
            <a:ext cx="88260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200"/>
              <a:t>Using UDL to Support Remote Learners</a:t>
            </a:r>
            <a:endParaRPr sz="4200"/>
          </a:p>
        </p:txBody>
      </p:sp>
      <p:sp>
        <p:nvSpPr>
          <p:cNvPr id="309" name="Google Shape;309;p51"/>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
              <a:t>Integrate opportunities for collaboration</a:t>
            </a:r>
            <a:br>
              <a:rPr lang="en"/>
            </a:br>
            <a:endParaRPr/>
          </a:p>
          <a:p>
            <a:pPr marL="1371600" lvl="2" indent="-342900" algn="l" rtl="0">
              <a:spcBef>
                <a:spcPts val="0"/>
              </a:spcBef>
              <a:spcAft>
                <a:spcPts val="0"/>
              </a:spcAft>
              <a:buSzPts val="1800"/>
              <a:buChar char="•"/>
            </a:pPr>
            <a:r>
              <a:rPr lang="en" sz="3200"/>
              <a:t>Offer advice and training on tools for </a:t>
            </a:r>
            <a:br>
              <a:rPr lang="en" sz="3200"/>
            </a:br>
            <a:r>
              <a:rPr lang="en" sz="3200"/>
              <a:t>    managing resources </a:t>
            </a:r>
            <a:br>
              <a:rPr lang="en" sz="3200"/>
            </a:br>
            <a:endParaRPr sz="3200"/>
          </a:p>
          <a:p>
            <a:pPr marL="2743200" lvl="5" indent="-342900" algn="l" rtl="0">
              <a:spcBef>
                <a:spcPts val="0"/>
              </a:spcBef>
              <a:spcAft>
                <a:spcPts val="0"/>
              </a:spcAft>
              <a:buSzPts val="1800"/>
              <a:buChar char="•"/>
            </a:pPr>
            <a:r>
              <a:rPr lang="en" sz="3200"/>
              <a:t>Focus on the UDL guidelines when evaluating tools &amp; design</a:t>
            </a:r>
            <a:endParaRPr sz="3200"/>
          </a:p>
          <a:p>
            <a:pPr marL="0" lvl="0" indent="0" algn="l" rtl="0">
              <a:spcBef>
                <a:spcPts val="360"/>
              </a:spcBef>
              <a:spcAft>
                <a:spcPts val="0"/>
              </a:spcAft>
              <a:buNone/>
            </a:pPr>
            <a:endParaRPr/>
          </a:p>
        </p:txBody>
      </p:sp>
      <p:pic>
        <p:nvPicPr>
          <p:cNvPr id="310" name="Google Shape;310;p51"/>
          <p:cNvPicPr preferRelativeResize="0"/>
          <p:nvPr/>
        </p:nvPicPr>
        <p:blipFill>
          <a:blip r:embed="rId3">
            <a:alphaModFix/>
          </a:blip>
          <a:stretch>
            <a:fillRect/>
          </a:stretch>
        </p:blipFill>
        <p:spPr>
          <a:xfrm>
            <a:off x="-669574" y="1977251"/>
            <a:ext cx="3834802" cy="38348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2"/>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Applying UDL to Remote Learning</a:t>
            </a:r>
            <a:endParaRPr/>
          </a:p>
        </p:txBody>
      </p:sp>
      <p:sp>
        <p:nvSpPr>
          <p:cNvPr id="316" name="Google Shape;316;p52"/>
          <p:cNvSpPr txBox="1">
            <a:spLocks noGrp="1"/>
          </p:cNvSpPr>
          <p:nvPr>
            <p:ph type="body" idx="1"/>
          </p:nvPr>
        </p:nvSpPr>
        <p:spPr>
          <a:xfrm>
            <a:off x="457200" y="1200150"/>
            <a:ext cx="4038600" cy="33945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a:p>
        </p:txBody>
      </p:sp>
      <p:sp>
        <p:nvSpPr>
          <p:cNvPr id="317" name="Google Shape;317;p52"/>
          <p:cNvSpPr txBox="1">
            <a:spLocks noGrp="1"/>
          </p:cNvSpPr>
          <p:nvPr>
            <p:ph type="body" idx="2"/>
          </p:nvPr>
        </p:nvSpPr>
        <p:spPr>
          <a:xfrm>
            <a:off x="4648200" y="1004575"/>
            <a:ext cx="4038600" cy="3742500"/>
          </a:xfrm>
          <a:prstGeom prst="rect">
            <a:avLst/>
          </a:prstGeom>
        </p:spPr>
        <p:txBody>
          <a:bodyPr spcFirstLastPara="1" wrap="square" lIns="91425" tIns="45700" rIns="91425" bIns="45700" anchor="t" anchorCtr="0">
            <a:noAutofit/>
          </a:bodyPr>
          <a:lstStyle/>
          <a:p>
            <a:pPr marL="457200" lvl="0" indent="-406400" algn="l" rtl="0">
              <a:spcBef>
                <a:spcPts val="560"/>
              </a:spcBef>
              <a:spcAft>
                <a:spcPts val="0"/>
              </a:spcAft>
              <a:buSzPts val="2800"/>
              <a:buChar char="•"/>
            </a:pPr>
            <a:r>
              <a:rPr lang="en"/>
              <a:t>Integrate multimedia</a:t>
            </a:r>
            <a:br>
              <a:rPr lang="en"/>
            </a:br>
            <a:endParaRPr/>
          </a:p>
          <a:p>
            <a:pPr marL="457200" lvl="0" indent="-406400" algn="l" rtl="0">
              <a:spcBef>
                <a:spcPts val="0"/>
              </a:spcBef>
              <a:spcAft>
                <a:spcPts val="0"/>
              </a:spcAft>
              <a:buSzPts val="2800"/>
              <a:buChar char="•"/>
            </a:pPr>
            <a:r>
              <a:rPr lang="en"/>
              <a:t>Test for assistive device compatibility</a:t>
            </a:r>
            <a:br>
              <a:rPr lang="en"/>
            </a:br>
            <a:r>
              <a:rPr lang="en"/>
              <a:t> </a:t>
            </a:r>
            <a:endParaRPr/>
          </a:p>
          <a:p>
            <a:pPr marL="457200" lvl="0" indent="-406400" algn="l" rtl="0">
              <a:spcBef>
                <a:spcPts val="0"/>
              </a:spcBef>
              <a:spcAft>
                <a:spcPts val="0"/>
              </a:spcAft>
              <a:buSzPts val="2800"/>
              <a:buChar char="•"/>
            </a:pPr>
            <a:r>
              <a:rPr lang="en"/>
              <a:t>Integrate scaffolding</a:t>
            </a:r>
            <a:br>
              <a:rPr lang="en"/>
            </a:br>
            <a:endParaRPr/>
          </a:p>
          <a:p>
            <a:pPr marL="457200" lvl="0" indent="-406400" algn="l" rtl="0">
              <a:spcBef>
                <a:spcPts val="0"/>
              </a:spcBef>
              <a:spcAft>
                <a:spcPts val="0"/>
              </a:spcAft>
              <a:buSzPts val="2800"/>
              <a:buChar char="•"/>
            </a:pPr>
            <a:r>
              <a:rPr lang="en"/>
              <a:t>Offer progress monitoring options</a:t>
            </a:r>
            <a:endParaRPr/>
          </a:p>
        </p:txBody>
      </p:sp>
      <p:pic>
        <p:nvPicPr>
          <p:cNvPr id="318" name="Google Shape;318;p52"/>
          <p:cNvPicPr preferRelativeResize="0"/>
          <p:nvPr/>
        </p:nvPicPr>
        <p:blipFill rotWithShape="1">
          <a:blip r:embed="rId3">
            <a:alphaModFix/>
          </a:blip>
          <a:srcRect l="22002" t="13903" r="21201" b="18638"/>
          <a:stretch/>
        </p:blipFill>
        <p:spPr>
          <a:xfrm>
            <a:off x="76200" y="1172750"/>
            <a:ext cx="4381949" cy="3469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3"/>
          <p:cNvSpPr txBox="1">
            <a:spLocks noGrp="1"/>
          </p:cNvSpPr>
          <p:nvPr>
            <p:ph type="title"/>
          </p:nvPr>
        </p:nvSpPr>
        <p:spPr>
          <a:xfrm>
            <a:off x="457200" y="204788"/>
            <a:ext cx="3008400" cy="871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324" name="Google Shape;324;p53"/>
          <p:cNvSpPr txBox="1">
            <a:spLocks noGrp="1"/>
          </p:cNvSpPr>
          <p:nvPr>
            <p:ph type="body" idx="1"/>
          </p:nvPr>
        </p:nvSpPr>
        <p:spPr>
          <a:xfrm>
            <a:off x="3727450" y="693900"/>
            <a:ext cx="5111700" cy="3755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a:t>“The standard does not change because of situations or hardships. The standard is communicated, and the road to reach the standard is paved with flexibility.”</a:t>
            </a:r>
            <a:endParaRPr/>
          </a:p>
          <a:p>
            <a:pPr marL="914400" lvl="0" indent="-431800" algn="l" rtl="0">
              <a:spcBef>
                <a:spcPts val="640"/>
              </a:spcBef>
              <a:spcAft>
                <a:spcPts val="0"/>
              </a:spcAft>
              <a:buSzPts val="3200"/>
              <a:buChar char="-"/>
            </a:pPr>
            <a:r>
              <a:rPr lang="en"/>
              <a:t>Andratesha Fritzgerald</a:t>
            </a:r>
            <a:endParaRPr/>
          </a:p>
        </p:txBody>
      </p:sp>
      <p:sp>
        <p:nvSpPr>
          <p:cNvPr id="325" name="Google Shape;325;p53"/>
          <p:cNvSpPr txBox="1">
            <a:spLocks noGrp="1"/>
          </p:cNvSpPr>
          <p:nvPr>
            <p:ph type="body" idx="2"/>
          </p:nvPr>
        </p:nvSpPr>
        <p:spPr>
          <a:xfrm>
            <a:off x="457200" y="1076325"/>
            <a:ext cx="3008400" cy="3518400"/>
          </a:xfrm>
          <a:prstGeom prst="rect">
            <a:avLst/>
          </a:prstGeom>
        </p:spPr>
        <p:txBody>
          <a:bodyPr spcFirstLastPara="1" wrap="square" lIns="91425" tIns="45700" rIns="91425" bIns="45700" anchor="t" anchorCtr="0">
            <a:noAutofit/>
          </a:bodyPr>
          <a:lstStyle/>
          <a:p>
            <a:pPr marL="0" lvl="0" indent="0" algn="l" rtl="0">
              <a:spcBef>
                <a:spcPts val="280"/>
              </a:spcBef>
              <a:spcAft>
                <a:spcPts val="0"/>
              </a:spcAft>
              <a:buNone/>
            </a:pPr>
            <a:endParaRPr/>
          </a:p>
        </p:txBody>
      </p:sp>
      <p:pic>
        <p:nvPicPr>
          <p:cNvPr id="326" name="Google Shape;326;p53"/>
          <p:cNvPicPr preferRelativeResize="0"/>
          <p:nvPr/>
        </p:nvPicPr>
        <p:blipFill>
          <a:blip r:embed="rId3">
            <a:alphaModFix/>
          </a:blip>
          <a:stretch>
            <a:fillRect/>
          </a:stretch>
        </p:blipFill>
        <p:spPr>
          <a:xfrm>
            <a:off x="179625" y="219299"/>
            <a:ext cx="3395424" cy="47049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54" title="Footprints with arrows pointing in multiple directions to indicate potential paths"/>
          <p:cNvPicPr preferRelativeResize="0"/>
          <p:nvPr/>
        </p:nvPicPr>
        <p:blipFill rotWithShape="1">
          <a:blip r:embed="rId3">
            <a:alphaModFix/>
          </a:blip>
          <a:srcRect/>
          <a:stretch/>
        </p:blipFill>
        <p:spPr>
          <a:xfrm>
            <a:off x="-612600" y="-72000"/>
            <a:ext cx="9756600" cy="5215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55" title="Questions"/>
          <p:cNvPicPr preferRelativeResize="0"/>
          <p:nvPr/>
        </p:nvPicPr>
        <p:blipFill rotWithShape="1">
          <a:blip r:embed="rId3">
            <a:alphaModFix/>
          </a:blip>
          <a:srcRect/>
          <a:stretch/>
        </p:blipFill>
        <p:spPr>
          <a:xfrm>
            <a:off x="712856" y="-286651"/>
            <a:ext cx="7718288" cy="5143500"/>
          </a:xfrm>
          <a:prstGeom prst="rect">
            <a:avLst/>
          </a:prstGeom>
          <a:noFill/>
          <a:ln>
            <a:noFill/>
          </a:ln>
        </p:spPr>
      </p:pic>
      <p:sp>
        <p:nvSpPr>
          <p:cNvPr id="337" name="Google Shape;337;p55"/>
          <p:cNvSpPr txBox="1"/>
          <p:nvPr/>
        </p:nvSpPr>
        <p:spPr>
          <a:xfrm>
            <a:off x="35165" y="3741122"/>
            <a:ext cx="3967500" cy="11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000" i="0" u="none" strike="noStrike" cap="none">
                <a:solidFill>
                  <a:schemeClr val="dk1"/>
                </a:solidFill>
                <a:latin typeface="Calibri"/>
                <a:ea typeface="Calibri"/>
                <a:cs typeface="Calibri"/>
                <a:sym typeface="Calibri"/>
              </a:rPr>
              <a:t>Carli Spina</a:t>
            </a:r>
            <a:endParaRPr sz="3000">
              <a:latin typeface="Calibri"/>
              <a:ea typeface="Calibri"/>
              <a:cs typeface="Calibri"/>
              <a:sym typeface="Calibri"/>
            </a:endParaRPr>
          </a:p>
          <a:p>
            <a:pPr marL="0" marR="0" lvl="0" indent="0" algn="l" rtl="0">
              <a:spcBef>
                <a:spcPts val="0"/>
              </a:spcBef>
              <a:spcAft>
                <a:spcPts val="0"/>
              </a:spcAft>
              <a:buNone/>
            </a:pPr>
            <a:r>
              <a:rPr lang="en" sz="3000">
                <a:solidFill>
                  <a:schemeClr val="dk1"/>
                </a:solidFill>
                <a:latin typeface="Calibri"/>
                <a:ea typeface="Calibri"/>
                <a:cs typeface="Calibri"/>
                <a:sym typeface="Calibri"/>
              </a:rPr>
              <a:t>@CarliSpina</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r>
              <a:rPr lang="en" sz="3000">
                <a:solidFill>
                  <a:schemeClr val="dk1"/>
                </a:solidFill>
                <a:latin typeface="Calibri"/>
                <a:ea typeface="Calibri"/>
                <a:cs typeface="Calibri"/>
                <a:sym typeface="Calibri"/>
              </a:rPr>
              <a:t>carli.spina@gmail.com</a:t>
            </a:r>
            <a:endParaRPr sz="30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 sz="4400" b="0" i="0" u="none" strike="noStrike" cap="none">
                <a:solidFill>
                  <a:schemeClr val="dk1"/>
                </a:solidFill>
                <a:latin typeface="Calibri"/>
                <a:ea typeface="Calibri"/>
                <a:cs typeface="Calibri"/>
                <a:sym typeface="Calibri"/>
              </a:rPr>
              <a:t>What is Universal Design?</a:t>
            </a:r>
            <a:endParaRPr/>
          </a:p>
        </p:txBody>
      </p:sp>
      <p:sp>
        <p:nvSpPr>
          <p:cNvPr id="212" name="Google Shape;212;p38"/>
          <p:cNvSpPr txBox="1">
            <a:spLocks noGrp="1"/>
          </p:cNvSpPr>
          <p:nvPr>
            <p:ph type="body" idx="1"/>
          </p:nvPr>
        </p:nvSpPr>
        <p:spPr>
          <a:xfrm>
            <a:off x="457200" y="1572257"/>
            <a:ext cx="8229600" cy="199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“Universal design is the design of products and environments to be usable by all people, to the greatest extent possible, without the need for adaptation or specialized design.”</a:t>
            </a:r>
            <a:endParaRPr/>
          </a:p>
          <a:p>
            <a:pPr marL="0" marR="0" lvl="0" indent="0" algn="l" rtl="0">
              <a:spcBef>
                <a:spcPts val="64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										- Ronald L. Mace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9"/>
          <p:cNvSpPr txBox="1">
            <a:spLocks noGrp="1"/>
          </p:cNvSpPr>
          <p:nvPr>
            <p:ph type="title"/>
          </p:nvPr>
        </p:nvSpPr>
        <p:spPr>
          <a:xfrm>
            <a:off x="0" y="205988"/>
            <a:ext cx="91440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a:t>What is Universal Design for Learning?</a:t>
            </a:r>
            <a:endParaRPr/>
          </a:p>
        </p:txBody>
      </p:sp>
      <p:sp>
        <p:nvSpPr>
          <p:cNvPr id="218" name="Google Shape;218;p39"/>
          <p:cNvSpPr txBox="1">
            <a:spLocks noGrp="1"/>
          </p:cNvSpPr>
          <p:nvPr>
            <p:ph type="body" idx="1"/>
          </p:nvPr>
        </p:nvSpPr>
        <p:spPr>
          <a:xfrm>
            <a:off x="457200" y="1457957"/>
            <a:ext cx="8229600" cy="1998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959"/>
              <a:buFont typeface="Calibri"/>
              <a:buNone/>
            </a:pPr>
            <a:r>
              <a:rPr lang="en" sz="3959"/>
              <a:t>“A framework for designing educational environments and products…that are accessible and optimal for all learners.”</a:t>
            </a:r>
            <a:endParaRPr/>
          </a:p>
          <a:p>
            <a:pPr marL="0" lvl="0" indent="0" algn="l" rtl="0">
              <a:spcBef>
                <a:spcPts val="640"/>
              </a:spcBef>
              <a:spcAft>
                <a:spcPts val="0"/>
              </a:spcAft>
              <a:buClr>
                <a:schemeClr val="dk1"/>
              </a:buClr>
              <a:buSzPts val="3200"/>
              <a:buNone/>
            </a:pPr>
            <a:r>
              <a:rPr lang="en"/>
              <a:t>											</a:t>
            </a:r>
            <a:r>
              <a:rPr lang="en">
                <a:solidFill>
                  <a:srgbClr val="000000"/>
                </a:solidFill>
              </a:rPr>
              <a:t>- Prof. David Rose</a:t>
            </a:r>
            <a:r>
              <a:rPr lang="en">
                <a:solidFill>
                  <a:srgbClr val="A5A5A5"/>
                </a:solidFill>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40" descr="For more information, see slide notes" title="Graphic of Universal Design for Learning Guidelines"/>
          <p:cNvPicPr preferRelativeResize="0"/>
          <p:nvPr/>
        </p:nvPicPr>
        <p:blipFill rotWithShape="1">
          <a:blip r:embed="rId3">
            <a:alphaModFix/>
          </a:blip>
          <a:srcRect t="12218" b="32040"/>
          <a:stretch/>
        </p:blipFill>
        <p:spPr>
          <a:xfrm>
            <a:off x="0" y="1099987"/>
            <a:ext cx="9144000" cy="2943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41"/>
          <p:cNvPicPr preferRelativeResize="0"/>
          <p:nvPr/>
        </p:nvPicPr>
        <p:blipFill>
          <a:blip r:embed="rId3">
            <a:alphaModFix/>
          </a:blip>
          <a:stretch>
            <a:fillRect/>
          </a:stretch>
        </p:blipFill>
        <p:spPr>
          <a:xfrm>
            <a:off x="-6575" y="-292297"/>
            <a:ext cx="9144000" cy="6100748"/>
          </a:xfrm>
          <a:prstGeom prst="rect">
            <a:avLst/>
          </a:prstGeom>
          <a:noFill/>
          <a:ln>
            <a:noFill/>
          </a:ln>
        </p:spPr>
      </p:pic>
      <p:sp>
        <p:nvSpPr>
          <p:cNvPr id="230" name="Google Shape;230;p41"/>
          <p:cNvSpPr txBox="1"/>
          <p:nvPr/>
        </p:nvSpPr>
        <p:spPr>
          <a:xfrm>
            <a:off x="4433150" y="888000"/>
            <a:ext cx="4538400" cy="336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latin typeface="Calibri"/>
                <a:ea typeface="Calibri"/>
                <a:cs typeface="Calibri"/>
                <a:sym typeface="Calibri"/>
              </a:rPr>
              <a:t>UDL </a:t>
            </a:r>
            <a:endParaRPr sz="7200">
              <a:latin typeface="Calibri"/>
              <a:ea typeface="Calibri"/>
              <a:cs typeface="Calibri"/>
              <a:sym typeface="Calibri"/>
            </a:endParaRPr>
          </a:p>
          <a:p>
            <a:pPr marL="0" lvl="0" indent="0" algn="ctr" rtl="0">
              <a:spcBef>
                <a:spcPts val="0"/>
              </a:spcBef>
              <a:spcAft>
                <a:spcPts val="0"/>
              </a:spcAft>
              <a:buNone/>
            </a:pPr>
            <a:r>
              <a:rPr lang="en" sz="7200">
                <a:latin typeface="Calibri"/>
                <a:ea typeface="Calibri"/>
                <a:cs typeface="Calibri"/>
                <a:sym typeface="Calibri"/>
              </a:rPr>
              <a:t>&amp;</a:t>
            </a:r>
            <a:endParaRPr sz="7200">
              <a:latin typeface="Calibri"/>
              <a:ea typeface="Calibri"/>
              <a:cs typeface="Calibri"/>
              <a:sym typeface="Calibri"/>
            </a:endParaRPr>
          </a:p>
          <a:p>
            <a:pPr marL="0" lvl="0" indent="0" algn="ctr" rtl="0">
              <a:spcBef>
                <a:spcPts val="0"/>
              </a:spcBef>
              <a:spcAft>
                <a:spcPts val="0"/>
              </a:spcAft>
              <a:buNone/>
            </a:pPr>
            <a:r>
              <a:rPr lang="en" sz="7200">
                <a:latin typeface="Calibri"/>
                <a:ea typeface="Calibri"/>
                <a:cs typeface="Calibri"/>
                <a:sym typeface="Calibri"/>
              </a:rPr>
              <a:t>Technology</a:t>
            </a:r>
            <a:endParaRPr sz="72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2"/>
          <p:cNvSpPr txBox="1">
            <a:spLocks noGrp="1"/>
          </p:cNvSpPr>
          <p:nvPr>
            <p:ph type="title"/>
          </p:nvPr>
        </p:nvSpPr>
        <p:spPr>
          <a:xfrm>
            <a:off x="457200" y="204788"/>
            <a:ext cx="3008400" cy="871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36" name="Google Shape;236;p42"/>
          <p:cNvSpPr txBox="1">
            <a:spLocks noGrp="1"/>
          </p:cNvSpPr>
          <p:nvPr>
            <p:ph type="body" idx="1"/>
          </p:nvPr>
        </p:nvSpPr>
        <p:spPr>
          <a:xfrm>
            <a:off x="3465600" y="204800"/>
            <a:ext cx="5588700" cy="4389600"/>
          </a:xfrm>
          <a:prstGeom prst="rect">
            <a:avLst/>
          </a:prstGeom>
        </p:spPr>
        <p:txBody>
          <a:bodyPr spcFirstLastPara="1" wrap="square" lIns="91425" tIns="45700" rIns="91425" bIns="45700" anchor="t" anchorCtr="0">
            <a:noAutofit/>
          </a:bodyPr>
          <a:lstStyle/>
          <a:p>
            <a:pPr marL="0" lvl="0" indent="0" algn="ctr" rtl="0">
              <a:lnSpc>
                <a:spcPct val="115000"/>
              </a:lnSpc>
              <a:spcBef>
                <a:spcPts val="640"/>
              </a:spcBef>
              <a:spcAft>
                <a:spcPts val="0"/>
              </a:spcAft>
              <a:buNone/>
            </a:pPr>
            <a:r>
              <a:rPr lang="en" sz="2600"/>
              <a:t>“UDL is about design. Design is fundamentally about problem solving. Instructional design is about the efficacy of learning. Central to all of these constructs is evidence of intentionality and how problems can be resolved through innovative design. Technology is simply the delivery system.”</a:t>
            </a:r>
            <a:endParaRPr sz="2600"/>
          </a:p>
          <a:p>
            <a:pPr marL="2286000" lvl="0" indent="-393700" algn="ctr" rtl="0">
              <a:lnSpc>
                <a:spcPct val="115000"/>
              </a:lnSpc>
              <a:spcBef>
                <a:spcPts val="640"/>
              </a:spcBef>
              <a:spcAft>
                <a:spcPts val="0"/>
              </a:spcAft>
              <a:buSzPts val="2600"/>
              <a:buChar char="-"/>
            </a:pPr>
            <a:r>
              <a:rPr lang="en" sz="2600"/>
              <a:t>Dave L. Edyburn</a:t>
            </a:r>
            <a:endParaRPr sz="2600"/>
          </a:p>
          <a:p>
            <a:pPr marL="0" lvl="0" indent="0" algn="l" rtl="0">
              <a:spcBef>
                <a:spcPts val="640"/>
              </a:spcBef>
              <a:spcAft>
                <a:spcPts val="0"/>
              </a:spcAft>
              <a:buClr>
                <a:schemeClr val="dk1"/>
              </a:buClr>
              <a:buSzPts val="1100"/>
              <a:buFont typeface="Arial"/>
              <a:buNone/>
            </a:pPr>
            <a:endParaRPr sz="2400"/>
          </a:p>
          <a:p>
            <a:pPr marL="0" lvl="0" indent="0" algn="l" rtl="0">
              <a:spcBef>
                <a:spcPts val="640"/>
              </a:spcBef>
              <a:spcAft>
                <a:spcPts val="0"/>
              </a:spcAft>
              <a:buNone/>
            </a:pPr>
            <a:endParaRPr sz="2400"/>
          </a:p>
        </p:txBody>
      </p:sp>
      <p:sp>
        <p:nvSpPr>
          <p:cNvPr id="237" name="Google Shape;237;p42"/>
          <p:cNvSpPr txBox="1">
            <a:spLocks noGrp="1"/>
          </p:cNvSpPr>
          <p:nvPr>
            <p:ph type="body" idx="2"/>
          </p:nvPr>
        </p:nvSpPr>
        <p:spPr>
          <a:xfrm>
            <a:off x="457200" y="1076325"/>
            <a:ext cx="3008400" cy="3518400"/>
          </a:xfrm>
          <a:prstGeom prst="rect">
            <a:avLst/>
          </a:prstGeom>
        </p:spPr>
        <p:txBody>
          <a:bodyPr spcFirstLastPara="1" wrap="square" lIns="91425" tIns="45700" rIns="91425" bIns="45700" anchor="t" anchorCtr="0">
            <a:noAutofit/>
          </a:bodyPr>
          <a:lstStyle/>
          <a:p>
            <a:pPr marL="0" lvl="0" indent="0" algn="l" rtl="0">
              <a:spcBef>
                <a:spcPts val="280"/>
              </a:spcBef>
              <a:spcAft>
                <a:spcPts val="0"/>
              </a:spcAft>
              <a:buNone/>
            </a:pPr>
            <a:endParaRPr/>
          </a:p>
        </p:txBody>
      </p:sp>
      <p:pic>
        <p:nvPicPr>
          <p:cNvPr id="238" name="Google Shape;238;p42"/>
          <p:cNvPicPr preferRelativeResize="0"/>
          <p:nvPr/>
        </p:nvPicPr>
        <p:blipFill>
          <a:blip r:embed="rId3">
            <a:alphaModFix/>
          </a:blip>
          <a:stretch>
            <a:fillRect/>
          </a:stretch>
        </p:blipFill>
        <p:spPr>
          <a:xfrm>
            <a:off x="-152400" y="689225"/>
            <a:ext cx="4065149" cy="45168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43" title="Student using computer with thought bubbles representing art, sound, writing, and video"/>
          <p:cNvPicPr preferRelativeResize="0"/>
          <p:nvPr/>
        </p:nvPicPr>
        <p:blipFill rotWithShape="1">
          <a:blip r:embed="rId3">
            <a:alphaModFix/>
          </a:blip>
          <a:srcRect/>
          <a:stretch/>
        </p:blipFill>
        <p:spPr>
          <a:xfrm>
            <a:off x="0" y="-297225"/>
            <a:ext cx="9972674" cy="6245349"/>
          </a:xfrm>
          <a:prstGeom prst="rect">
            <a:avLst/>
          </a:prstGeom>
          <a:noFill/>
          <a:ln>
            <a:noFill/>
          </a:ln>
        </p:spPr>
      </p:pic>
      <p:sp>
        <p:nvSpPr>
          <p:cNvPr id="244" name="Google Shape;244;p43"/>
          <p:cNvSpPr/>
          <p:nvPr/>
        </p:nvSpPr>
        <p:spPr>
          <a:xfrm>
            <a:off x="322521" y="347686"/>
            <a:ext cx="2298000" cy="1194300"/>
          </a:xfrm>
          <a:prstGeom prst="cloudCallout">
            <a:avLst>
              <a:gd name="adj1" fmla="val 50220"/>
              <a:gd name="adj2" fmla="val 70095"/>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5" name="Google Shape;245;p43"/>
          <p:cNvSpPr/>
          <p:nvPr/>
        </p:nvSpPr>
        <p:spPr>
          <a:xfrm>
            <a:off x="4949997" y="114295"/>
            <a:ext cx="2298000" cy="1194300"/>
          </a:xfrm>
          <a:prstGeom prst="cloudCallout">
            <a:avLst>
              <a:gd name="adj1" fmla="val -44517"/>
              <a:gd name="adj2" fmla="val 95412"/>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6" name="Google Shape;246;p43"/>
          <p:cNvSpPr/>
          <p:nvPr/>
        </p:nvSpPr>
        <p:spPr>
          <a:xfrm>
            <a:off x="6582795" y="1051549"/>
            <a:ext cx="2298000" cy="1194300"/>
          </a:xfrm>
          <a:prstGeom prst="cloudCallout">
            <a:avLst>
              <a:gd name="adj1" fmla="val -109429"/>
              <a:gd name="adj2" fmla="val 43512"/>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7" name="Google Shape;247;p43"/>
          <p:cNvSpPr/>
          <p:nvPr/>
        </p:nvSpPr>
        <p:spPr>
          <a:xfrm>
            <a:off x="6703743" y="2412079"/>
            <a:ext cx="2298000" cy="1194300"/>
          </a:xfrm>
          <a:prstGeom prst="cloudCallout">
            <a:avLst>
              <a:gd name="adj1" fmla="val -93640"/>
              <a:gd name="adj2" fmla="val -42563"/>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8" name="Google Shape;248;p43" descr="noun_10810_cc.png"/>
          <p:cNvPicPr preferRelativeResize="0"/>
          <p:nvPr/>
        </p:nvPicPr>
        <p:blipFill rotWithShape="1">
          <a:blip r:embed="rId4">
            <a:alphaModFix/>
          </a:blip>
          <a:srcRect b="16177"/>
          <a:stretch/>
        </p:blipFill>
        <p:spPr>
          <a:xfrm>
            <a:off x="766004" y="453509"/>
            <a:ext cx="1335961" cy="839899"/>
          </a:xfrm>
          <a:prstGeom prst="rect">
            <a:avLst/>
          </a:prstGeom>
          <a:noFill/>
          <a:ln>
            <a:noFill/>
          </a:ln>
        </p:spPr>
      </p:pic>
      <p:pic>
        <p:nvPicPr>
          <p:cNvPr id="249" name="Google Shape;249;p43" descr="noun_589974_cc.png"/>
          <p:cNvPicPr preferRelativeResize="0"/>
          <p:nvPr/>
        </p:nvPicPr>
        <p:blipFill rotWithShape="1">
          <a:blip r:embed="rId5">
            <a:alphaModFix/>
          </a:blip>
          <a:srcRect t="2225" b="17703"/>
          <a:stretch/>
        </p:blipFill>
        <p:spPr>
          <a:xfrm>
            <a:off x="5453385" y="240148"/>
            <a:ext cx="1351149" cy="811400"/>
          </a:xfrm>
          <a:prstGeom prst="rect">
            <a:avLst/>
          </a:prstGeom>
          <a:noFill/>
          <a:ln>
            <a:noFill/>
          </a:ln>
        </p:spPr>
      </p:pic>
      <p:pic>
        <p:nvPicPr>
          <p:cNvPr id="250" name="Google Shape;250;p43" descr="noun_16961_cc.png"/>
          <p:cNvPicPr preferRelativeResize="0"/>
          <p:nvPr/>
        </p:nvPicPr>
        <p:blipFill rotWithShape="1">
          <a:blip r:embed="rId6">
            <a:alphaModFix/>
          </a:blip>
          <a:srcRect t="2222" b="22702"/>
          <a:stretch/>
        </p:blipFill>
        <p:spPr>
          <a:xfrm>
            <a:off x="6962656" y="1157369"/>
            <a:ext cx="1535149" cy="864372"/>
          </a:xfrm>
          <a:prstGeom prst="rect">
            <a:avLst/>
          </a:prstGeom>
          <a:noFill/>
          <a:ln>
            <a:noFill/>
          </a:ln>
        </p:spPr>
      </p:pic>
      <p:pic>
        <p:nvPicPr>
          <p:cNvPr id="251" name="Google Shape;251;p43" descr="noun_745677_cc.png"/>
          <p:cNvPicPr preferRelativeResize="0"/>
          <p:nvPr/>
        </p:nvPicPr>
        <p:blipFill rotWithShape="1">
          <a:blip r:embed="rId7">
            <a:alphaModFix/>
          </a:blip>
          <a:srcRect b="13299"/>
          <a:stretch/>
        </p:blipFill>
        <p:spPr>
          <a:xfrm>
            <a:off x="7267666" y="2630329"/>
            <a:ext cx="1089034" cy="7081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44"/>
          <p:cNvPicPr preferRelativeResize="0"/>
          <p:nvPr/>
        </p:nvPicPr>
        <p:blipFill>
          <a:blip r:embed="rId3">
            <a:alphaModFix/>
          </a:blip>
          <a:stretch>
            <a:fillRect/>
          </a:stretch>
        </p:blipFill>
        <p:spPr>
          <a:xfrm>
            <a:off x="0" y="-1016000"/>
            <a:ext cx="9328301" cy="6218874"/>
          </a:xfrm>
          <a:prstGeom prst="rect">
            <a:avLst/>
          </a:prstGeom>
          <a:noFill/>
          <a:ln>
            <a:noFill/>
          </a:ln>
        </p:spPr>
      </p:pic>
      <p:sp>
        <p:nvSpPr>
          <p:cNvPr id="257" name="Google Shape;257;p44"/>
          <p:cNvSpPr txBox="1"/>
          <p:nvPr/>
        </p:nvSpPr>
        <p:spPr>
          <a:xfrm>
            <a:off x="304350" y="197825"/>
            <a:ext cx="8765100" cy="26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a:latin typeface="Calibri"/>
                <a:ea typeface="Calibri"/>
                <a:cs typeface="Calibri"/>
                <a:sym typeface="Calibri"/>
              </a:rPr>
              <a:t>UDL &amp; </a:t>
            </a:r>
            <a:endParaRPr sz="7200">
              <a:latin typeface="Calibri"/>
              <a:ea typeface="Calibri"/>
              <a:cs typeface="Calibri"/>
              <a:sym typeface="Calibri"/>
            </a:endParaRPr>
          </a:p>
          <a:p>
            <a:pPr marL="0" lvl="0" indent="0" algn="l" rtl="0">
              <a:spcBef>
                <a:spcPts val="0"/>
              </a:spcBef>
              <a:spcAft>
                <a:spcPts val="0"/>
              </a:spcAft>
              <a:buNone/>
            </a:pPr>
            <a:r>
              <a:rPr lang="en" sz="7200">
                <a:latin typeface="Calibri"/>
                <a:ea typeface="Calibri"/>
                <a:cs typeface="Calibri"/>
                <a:sym typeface="Calibri"/>
              </a:rPr>
              <a:t>Information Literacy</a:t>
            </a:r>
            <a:endParaRPr sz="72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45"/>
          <p:cNvPicPr preferRelativeResize="0"/>
          <p:nvPr/>
        </p:nvPicPr>
        <p:blipFill rotWithShape="1">
          <a:blip r:embed="rId3">
            <a:alphaModFix/>
          </a:blip>
          <a:srcRect l="50685" b="50000"/>
          <a:stretch/>
        </p:blipFill>
        <p:spPr>
          <a:xfrm>
            <a:off x="4281375" y="202463"/>
            <a:ext cx="4673501" cy="4738574"/>
          </a:xfrm>
          <a:prstGeom prst="rect">
            <a:avLst/>
          </a:prstGeom>
          <a:noFill/>
          <a:ln>
            <a:noFill/>
          </a:ln>
        </p:spPr>
      </p:pic>
      <p:sp>
        <p:nvSpPr>
          <p:cNvPr id="263" name="Google Shape;263;p45"/>
          <p:cNvSpPr/>
          <p:nvPr/>
        </p:nvSpPr>
        <p:spPr>
          <a:xfrm>
            <a:off x="5691325" y="410875"/>
            <a:ext cx="273900" cy="486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5"/>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Info Literacy &amp; UDL </a:t>
            </a:r>
            <a:endParaRPr/>
          </a:p>
        </p:txBody>
      </p:sp>
      <p:sp>
        <p:nvSpPr>
          <p:cNvPr id="265" name="Google Shape;265;p45"/>
          <p:cNvSpPr txBox="1">
            <a:spLocks noGrp="1"/>
          </p:cNvSpPr>
          <p:nvPr>
            <p:ph type="body" idx="1"/>
          </p:nvPr>
        </p:nvSpPr>
        <p:spPr>
          <a:xfrm>
            <a:off x="457200" y="1200150"/>
            <a:ext cx="4038600" cy="3394500"/>
          </a:xfrm>
          <a:prstGeom prst="rect">
            <a:avLst/>
          </a:prstGeom>
        </p:spPr>
        <p:txBody>
          <a:bodyPr spcFirstLastPara="1" wrap="square" lIns="91425" tIns="45700" rIns="91425" bIns="45700" anchor="t" anchorCtr="0">
            <a:noAutofit/>
          </a:bodyPr>
          <a:lstStyle/>
          <a:p>
            <a:pPr marL="457200" lvl="0" indent="-406400" algn="l" rtl="0">
              <a:spcBef>
                <a:spcPts val="560"/>
              </a:spcBef>
              <a:spcAft>
                <a:spcPts val="0"/>
              </a:spcAft>
              <a:buSzPts val="2800"/>
              <a:buChar char="•"/>
            </a:pPr>
            <a:r>
              <a:rPr lang="en"/>
              <a:t>Effective for both synchronous &amp; asynchronous content</a:t>
            </a:r>
            <a:br>
              <a:rPr lang="en"/>
            </a:br>
            <a:endParaRPr/>
          </a:p>
          <a:p>
            <a:pPr marL="457200" lvl="0" indent="-406400" algn="l" rtl="0">
              <a:spcBef>
                <a:spcPts val="0"/>
              </a:spcBef>
              <a:spcAft>
                <a:spcPts val="0"/>
              </a:spcAft>
              <a:buSzPts val="2800"/>
              <a:buChar char="•"/>
            </a:pPr>
            <a:r>
              <a:rPr lang="en"/>
              <a:t>Can work at multiple levels of technological integration</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485</Words>
  <Application>Microsoft Office PowerPoint</Application>
  <PresentationFormat>On-screen Show (16:9)</PresentationFormat>
  <Paragraphs>61</Paragraphs>
  <Slides>19</Slides>
  <Notes>19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Proxima Nova</vt:lpstr>
      <vt:lpstr>Calibri</vt:lpstr>
      <vt:lpstr>Simple Light</vt:lpstr>
      <vt:lpstr>Office Theme</vt:lpstr>
      <vt:lpstr>Office Theme</vt:lpstr>
      <vt:lpstr>  Universal Design For Learning &amp;  Information Literacy</vt:lpstr>
      <vt:lpstr>What is Universal Design?</vt:lpstr>
      <vt:lpstr>What is Universal Design for Learning?</vt:lpstr>
      <vt:lpstr>PowerPoint Presentation</vt:lpstr>
      <vt:lpstr>PowerPoint Presentation</vt:lpstr>
      <vt:lpstr>PowerPoint Presentation</vt:lpstr>
      <vt:lpstr>PowerPoint Presentation</vt:lpstr>
      <vt:lpstr>PowerPoint Presentation</vt:lpstr>
      <vt:lpstr>Info Literacy &amp; UDL </vt:lpstr>
      <vt:lpstr>UDL &amp; The ACRL Framework</vt:lpstr>
      <vt:lpstr>PowerPoint Presentation</vt:lpstr>
      <vt:lpstr>UDL &amp; COVID-19</vt:lpstr>
      <vt:lpstr>UDL &amp; COVID-19</vt:lpstr>
      <vt:lpstr>Using UDL to Support Remote Learners</vt:lpstr>
      <vt:lpstr>Using UDL to Support Remote Learners</vt:lpstr>
      <vt:lpstr>Applying UDL to Remote Learning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 For Learning &amp;  Information Literacy</dc:title>
  <dc:creator>Helen Chan</dc:creator>
  <cp:lastModifiedBy>Janet Lee</cp:lastModifiedBy>
  <cp:revision>1</cp:revision>
  <dcterms:modified xsi:type="dcterms:W3CDTF">2020-09-22T21:21:34Z</dcterms:modified>
</cp:coreProperties>
</file>