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76" r:id="rId4"/>
    <p:sldId id="27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1" r:id="rId18"/>
    <p:sldId id="272" r:id="rId19"/>
    <p:sldId id="273"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A7D32A-3F4B-4C6C-8C88-076E52A36DD3}" v="4" dt="2020-09-17T20:23:05.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6"/>
    <p:restoredTop sz="94724"/>
  </p:normalViewPr>
  <p:slideViewPr>
    <p:cSldViewPr snapToGrid="0">
      <p:cViewPr varScale="1">
        <p:scale>
          <a:sx n="90" d="100"/>
          <a:sy n="90" d="100"/>
        </p:scale>
        <p:origin x="82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7a51e7249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7a51e724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7f2c87d4e_1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7f2c87d4e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7f2c87d4e_1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7f2c87d4e_1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7a51e7249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7a51e724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7a51e7249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97a51e7249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7a51e724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7a51e724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7f2c87d4e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7f2c87d4e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7a51e7249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7a51e7249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7f2c87d4e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7f2c87d4e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7a51e7249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7a51e724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7f2c87d4e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7f2c87d4e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7a51e7249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7a51e7249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7f2c87d4e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7f2c87d4e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66203"/>
            <a:ext cx="8520600" cy="2052600"/>
          </a:xfrm>
          <a:prstGeom prst="rect">
            <a:avLst/>
          </a:prstGeom>
        </p:spPr>
        <p:txBody>
          <a:bodyPr spcFirstLastPara="1" wrap="square" lIns="91425" tIns="91425" rIns="91425" bIns="91425" anchor="b" anchorCtr="0">
            <a:noAutofit/>
          </a:bodyPr>
          <a:lstStyle/>
          <a:p>
            <a:pPr marL="457200" lvl="0" indent="0" algn="l" rtl="0">
              <a:lnSpc>
                <a:spcPct val="115000"/>
              </a:lnSpc>
              <a:spcBef>
                <a:spcPts val="0"/>
              </a:spcBef>
              <a:spcAft>
                <a:spcPts val="1200"/>
              </a:spcAft>
              <a:buNone/>
            </a:pPr>
            <a:r>
              <a:rPr lang="en" sz="3200" b="1" dirty="0"/>
              <a:t>Universal Design for Learning (UDL) for Inclusive Teaching and Learning</a:t>
            </a:r>
            <a:endParaRPr sz="7300" b="1" dirty="0"/>
          </a:p>
        </p:txBody>
      </p:sp>
      <p:sp>
        <p:nvSpPr>
          <p:cNvPr id="55" name="Google Shape;55;p13"/>
          <p:cNvSpPr txBox="1">
            <a:spLocks noGrp="1"/>
          </p:cNvSpPr>
          <p:nvPr>
            <p:ph type="subTitle" idx="1"/>
          </p:nvPr>
        </p:nvSpPr>
        <p:spPr>
          <a:xfrm>
            <a:off x="311700" y="1892752"/>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Clayton A. Copeland and Kim M. Thompson</a:t>
            </a:r>
            <a:endParaRPr dirty="0">
              <a:solidFill>
                <a:srgbClr val="000000"/>
              </a:solidFill>
            </a:endParaRPr>
          </a:p>
          <a:p>
            <a:pPr marL="0" lvl="0" indent="0" algn="ctr" rtl="0">
              <a:spcBef>
                <a:spcPts val="0"/>
              </a:spcBef>
              <a:spcAft>
                <a:spcPts val="0"/>
              </a:spcAft>
              <a:buNone/>
            </a:pPr>
            <a:r>
              <a:rPr lang="en" dirty="0">
                <a:solidFill>
                  <a:srgbClr val="000000"/>
                </a:solidFill>
              </a:rPr>
              <a:t>University of South Carolina </a:t>
            </a:r>
          </a:p>
          <a:p>
            <a:pPr marL="0" lvl="0" indent="0" algn="ctr" rtl="0">
              <a:spcBef>
                <a:spcPts val="0"/>
              </a:spcBef>
              <a:spcAft>
                <a:spcPts val="0"/>
              </a:spcAft>
              <a:buNone/>
            </a:pPr>
            <a:r>
              <a:rPr lang="en" dirty="0">
                <a:solidFill>
                  <a:srgbClr val="000000"/>
                </a:solidFill>
              </a:rPr>
              <a:t>School of Information Science</a:t>
            </a:r>
          </a:p>
          <a:p>
            <a:pPr marL="0" indent="0"/>
            <a:endParaRPr lang="en-US" sz="2400" dirty="0">
              <a:solidFill>
                <a:srgbClr val="000000"/>
              </a:solidFill>
            </a:endParaRPr>
          </a:p>
          <a:p>
            <a:pPr marL="0" indent="0"/>
            <a:r>
              <a:rPr lang="en-US" sz="2400" dirty="0">
                <a:solidFill>
                  <a:srgbClr val="000000"/>
                </a:solidFill>
              </a:rPr>
              <a:t>23 September 2020</a:t>
            </a:r>
          </a:p>
          <a:p>
            <a:pPr marL="0" lvl="0" indent="0" algn="ctr" rtl="0">
              <a:spcBef>
                <a:spcPts val="0"/>
              </a:spcBef>
              <a:spcAft>
                <a:spcPts val="0"/>
              </a:spcAft>
              <a:buNone/>
            </a:pPr>
            <a:endParaRPr lang="en" sz="2400" dirty="0">
              <a:solidFill>
                <a:srgbClr val="000000"/>
              </a:solidFill>
            </a:endParaRPr>
          </a:p>
          <a:p>
            <a:pPr marL="0" lvl="0" indent="0" algn="ctr" rtl="0">
              <a:spcBef>
                <a:spcPts val="0"/>
              </a:spcBef>
              <a:spcAft>
                <a:spcPts val="0"/>
              </a:spcAft>
              <a:buNone/>
            </a:pPr>
            <a:r>
              <a:rPr lang="en" sz="1400" dirty="0">
                <a:solidFill>
                  <a:srgbClr val="000000"/>
                </a:solidFill>
              </a:rPr>
              <a:t>IFLA Webinar</a:t>
            </a:r>
          </a:p>
          <a:p>
            <a:pPr marL="0" lvl="0" indent="0" algn="ctr" rtl="0">
              <a:spcBef>
                <a:spcPts val="0"/>
              </a:spcBef>
              <a:spcAft>
                <a:spcPts val="0"/>
              </a:spcAft>
              <a:buNone/>
            </a:pPr>
            <a:r>
              <a:rPr lang="en" sz="1400" dirty="0">
                <a:solidFill>
                  <a:srgbClr val="000000"/>
                </a:solidFill>
              </a:rPr>
              <a:t>Using Universal Design for Learning to Enhance Information Literacy Programs: Online and in the Library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Applying concepts of UDL and inclusive teaching and learning to learners with </a:t>
            </a:r>
            <a:r>
              <a:rPr lang="en" sz="2900" u="sng"/>
              <a:t>mobility limitations</a:t>
            </a:r>
            <a:endParaRPr sz="4600" u="sng"/>
          </a:p>
        </p:txBody>
      </p:sp>
      <p:sp>
        <p:nvSpPr>
          <p:cNvPr id="97" name="Google Shape;97;p20"/>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Clr>
                <a:srgbClr val="000000"/>
              </a:buClr>
              <a:buSzPts val="2400"/>
              <a:buChar char="●"/>
            </a:pPr>
            <a:r>
              <a:rPr lang="en" sz="2400">
                <a:solidFill>
                  <a:srgbClr val="000000"/>
                </a:solidFill>
              </a:rPr>
              <a:t>May not be apparent in F2F classroom but may raise barriers in online learning environments</a:t>
            </a:r>
            <a:endParaRPr sz="24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Slower typing speeds; may need larger monitor or adaptive keyboards, roller ball, text-to-speech, sticky keys</a:t>
            </a:r>
            <a:endParaRPr sz="26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dirty="0"/>
              <a:t>Applying concepts of UDL and inclusive teaching and learning to learners with </a:t>
            </a:r>
            <a:r>
              <a:rPr lang="en" sz="2900" u="sng" dirty="0"/>
              <a:t>mobility limitations, 2</a:t>
            </a:r>
            <a:endParaRPr sz="4600" u="sng" dirty="0"/>
          </a:p>
        </p:txBody>
      </p:sp>
      <p:sp>
        <p:nvSpPr>
          <p:cNvPr id="103" name="Google Shape;103;p21"/>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Clr>
                <a:srgbClr val="000000"/>
              </a:buClr>
              <a:buSzPts val="2400"/>
              <a:buChar char="●"/>
            </a:pPr>
            <a:r>
              <a:rPr lang="en" sz="2400">
                <a:solidFill>
                  <a:schemeClr val="dk1"/>
                </a:solidFill>
              </a:rPr>
              <a:t>Recordings and transcripts of online meetings can help</a:t>
            </a:r>
            <a:endParaRPr sz="2400">
              <a:solidFill>
                <a:schemeClr val="dk1"/>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Designated note-taker in online meeting</a:t>
            </a:r>
            <a:endParaRPr sz="2400">
              <a:solidFill>
                <a:srgbClr val="000000"/>
              </a:solidFill>
            </a:endParaRPr>
          </a:p>
          <a:p>
            <a:pPr marL="457200" lvl="0" indent="-393700" algn="l" rtl="0">
              <a:lnSpc>
                <a:spcPct val="150000"/>
              </a:lnSpc>
              <a:spcBef>
                <a:spcPts val="0"/>
              </a:spcBef>
              <a:spcAft>
                <a:spcPts val="0"/>
              </a:spcAft>
              <a:buClr>
                <a:srgbClr val="000000"/>
              </a:buClr>
              <a:buSzPts val="2600"/>
              <a:buChar char="●"/>
            </a:pPr>
            <a:r>
              <a:rPr lang="en" sz="2400">
                <a:solidFill>
                  <a:schemeClr val="dk1"/>
                </a:solidFill>
              </a:rPr>
              <a:t>Reinforce verbal communications with written communications</a:t>
            </a:r>
            <a:endParaRPr sz="26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Applying concepts of UDL and inclusive teaching and learning to learners with </a:t>
            </a:r>
            <a:r>
              <a:rPr lang="en" sz="2900" u="sng"/>
              <a:t>neurodiversit(ies)</a:t>
            </a:r>
            <a:endParaRPr sz="4600" u="sng"/>
          </a:p>
        </p:txBody>
      </p:sp>
      <p:sp>
        <p:nvSpPr>
          <p:cNvPr id="109" name="Google Shape;109;p22"/>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93700" algn="l" rtl="0">
              <a:lnSpc>
                <a:spcPct val="150000"/>
              </a:lnSpc>
              <a:spcBef>
                <a:spcPts val="0"/>
              </a:spcBef>
              <a:spcAft>
                <a:spcPts val="0"/>
              </a:spcAft>
              <a:buClr>
                <a:srgbClr val="000000"/>
              </a:buClr>
              <a:buSzPts val="2600"/>
              <a:buChar char="●"/>
            </a:pPr>
            <a:r>
              <a:rPr lang="en" sz="2400">
                <a:solidFill>
                  <a:srgbClr val="000000"/>
                </a:solidFill>
              </a:rPr>
              <a:t>Be explicit about how to ask for clarification</a:t>
            </a:r>
            <a:endParaRPr sz="24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Set up a “Questions about Assignments” discussion board</a:t>
            </a:r>
            <a:endParaRPr sz="24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Clear structuring and subheadings throughout lecture materials</a:t>
            </a:r>
            <a:endParaRPr sz="24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dirty="0"/>
              <a:t>Applying concepts of UDL and inclusive teaching and learning to learners with </a:t>
            </a:r>
            <a:r>
              <a:rPr lang="en" sz="2900" u="sng" dirty="0" err="1"/>
              <a:t>neurodiversit</a:t>
            </a:r>
            <a:r>
              <a:rPr lang="en" sz="2900" u="sng" dirty="0"/>
              <a:t>(</a:t>
            </a:r>
            <a:r>
              <a:rPr lang="en" sz="2900" u="sng" dirty="0" err="1"/>
              <a:t>ies</a:t>
            </a:r>
            <a:r>
              <a:rPr lang="en" sz="2900" u="sng" dirty="0"/>
              <a:t>), 2</a:t>
            </a:r>
            <a:endParaRPr sz="4600" u="sng" dirty="0"/>
          </a:p>
        </p:txBody>
      </p:sp>
      <p:sp>
        <p:nvSpPr>
          <p:cNvPr id="115" name="Google Shape;115;p23"/>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Clr>
                <a:srgbClr val="000000"/>
              </a:buClr>
              <a:buSzPts val="2400"/>
              <a:buChar char="●"/>
            </a:pPr>
            <a:r>
              <a:rPr lang="en" sz="2400" dirty="0">
                <a:solidFill>
                  <a:srgbClr val="000000"/>
                </a:solidFill>
              </a:rPr>
              <a:t>Be clear about expectations for behavior in-class, on discussion boards, and with other communication</a:t>
            </a:r>
            <a:endParaRPr sz="2400" dirty="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dirty="0">
                <a:solidFill>
                  <a:srgbClr val="000000"/>
                </a:solidFill>
              </a:rPr>
              <a:t>Scaffold assignments</a:t>
            </a:r>
            <a:endParaRPr sz="2400"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Universal Design for Learning (UDL) and inclusive teaching and learning </a:t>
            </a:r>
            <a:endParaRPr sz="4600"/>
          </a:p>
        </p:txBody>
      </p:sp>
      <p:sp>
        <p:nvSpPr>
          <p:cNvPr id="121" name="Google Shape;121;p24"/>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342900"/>
            <a:r>
              <a:rPr lang="en" sz="2400" dirty="0">
                <a:solidFill>
                  <a:srgbClr val="000000"/>
                </a:solidFill>
              </a:rPr>
              <a:t>Accessibility strategies intended for some learners will also be helpful to others</a:t>
            </a:r>
            <a:endParaRPr sz="2400" dirty="0">
              <a:solidFill>
                <a:srgbClr val="000000"/>
              </a:solidFill>
            </a:endParaRPr>
          </a:p>
          <a:p>
            <a:pPr marL="342900">
              <a:spcBef>
                <a:spcPts val="1600"/>
              </a:spcBef>
              <a:spcAft>
                <a:spcPts val="1600"/>
              </a:spcAft>
            </a:pPr>
            <a:r>
              <a:rPr lang="en" sz="2400" dirty="0">
                <a:solidFill>
                  <a:srgbClr val="000000"/>
                </a:solidFill>
              </a:rPr>
              <a:t>Accessibility helps ensure meaningful interactions and stronger learning outcomes </a:t>
            </a:r>
            <a:endParaRPr sz="2400"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Answering Questions</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indent="0">
              <a:spcAft>
                <a:spcPts val="1600"/>
              </a:spcAft>
              <a:buNone/>
            </a:pPr>
            <a:r>
              <a:rPr lang="en" sz="2400" dirty="0">
                <a:solidFill>
                  <a:srgbClr val="000000"/>
                </a:solidFill>
              </a:rPr>
              <a:t>Academics tend to underrate librarians when conducting information literacy programs. How has this issue been overcome world over?</a:t>
            </a:r>
            <a:endParaRPr sz="2400"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Any more questions?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921A-41B4-CC47-AF3A-8B3E15A670BA}"/>
              </a:ext>
            </a:extLst>
          </p:cNvPr>
          <p:cNvSpPr>
            <a:spLocks noGrp="1"/>
          </p:cNvSpPr>
          <p:nvPr>
            <p:ph type="title"/>
          </p:nvPr>
        </p:nvSpPr>
        <p:spPr>
          <a:xfrm>
            <a:off x="232187" y="282294"/>
            <a:ext cx="8520600" cy="841800"/>
          </a:xfrm>
        </p:spPr>
        <p:txBody>
          <a:bodyPr/>
          <a:lstStyle/>
          <a:p>
            <a:r>
              <a:rPr lang="en-US" dirty="0"/>
              <a:t>References</a:t>
            </a:r>
          </a:p>
        </p:txBody>
      </p:sp>
      <p:sp>
        <p:nvSpPr>
          <p:cNvPr id="3" name="Rectangle 2">
            <a:extLst>
              <a:ext uri="{FF2B5EF4-FFF2-40B4-BE49-F238E27FC236}">
                <a16:creationId xmlns:a16="http://schemas.microsoft.com/office/drawing/2014/main" id="{C72E09A9-DEA3-8E49-8067-004FE6FFC1D8}"/>
              </a:ext>
            </a:extLst>
          </p:cNvPr>
          <p:cNvSpPr/>
          <p:nvPr/>
        </p:nvSpPr>
        <p:spPr>
          <a:xfrm>
            <a:off x="151075" y="1124094"/>
            <a:ext cx="8601712" cy="3785652"/>
          </a:xfrm>
          <a:prstGeom prst="rect">
            <a:avLst/>
          </a:prstGeom>
        </p:spPr>
        <p:txBody>
          <a:bodyPr wrap="square">
            <a:spAutoFit/>
          </a:bodyPr>
          <a:lstStyle/>
          <a:p>
            <a:r>
              <a:rPr lang="en-US" sz="2400" dirty="0" err="1">
                <a:latin typeface="+mj-lt"/>
              </a:rPr>
              <a:t>Burgstahler</a:t>
            </a:r>
            <a:r>
              <a:rPr lang="en-US" sz="2400" dirty="0">
                <a:latin typeface="+mj-lt"/>
              </a:rPr>
              <a:t>, S. (2017, January 30). ADA compliance 	for 	online course design. </a:t>
            </a:r>
            <a:r>
              <a:rPr lang="en-US" sz="2400" i="1" dirty="0">
                <a:latin typeface="+mj-lt"/>
              </a:rPr>
              <a:t>Educause Review</a:t>
            </a:r>
            <a:r>
              <a:rPr lang="en-US" sz="2400" dirty="0">
                <a:latin typeface="+mj-lt"/>
              </a:rPr>
              <a:t>. </a:t>
            </a:r>
          </a:p>
          <a:p>
            <a:pPr marL="914400" indent="-914400"/>
            <a:r>
              <a:rPr lang="en-US" sz="2400" dirty="0">
                <a:latin typeface="+mj-lt"/>
              </a:rPr>
              <a:t>	Retrieved from </a:t>
            </a:r>
            <a:r>
              <a:rPr lang="en-US" sz="2400" dirty="0">
                <a:latin typeface="+mj-lt"/>
                <a:hlinkClick r:id="rId2"/>
              </a:rPr>
              <a:t>https://er.educause.edu/articles/2017/1/ada-compliance-for-online-course-design</a:t>
            </a:r>
            <a:r>
              <a:rPr lang="en-US" sz="2400" dirty="0">
                <a:latin typeface="+mj-lt"/>
              </a:rPr>
              <a:t> </a:t>
            </a:r>
          </a:p>
          <a:p>
            <a:endParaRPr lang="en-US" sz="2400" dirty="0">
              <a:latin typeface="+mj-lt"/>
            </a:endParaRPr>
          </a:p>
          <a:p>
            <a:r>
              <a:rPr lang="en-US" sz="2400" dirty="0">
                <a:latin typeface="+mj-lt"/>
              </a:rPr>
              <a:t>Center for Applied Special Technology. (2019). CAST: About 	us - Universal design for learning. Retrieved from </a:t>
            </a:r>
          </a:p>
          <a:p>
            <a:pPr marL="914400" indent="-914400"/>
            <a:r>
              <a:rPr lang="en-US" sz="2400" dirty="0">
                <a:latin typeface="+mj-lt"/>
              </a:rPr>
              <a:t>	</a:t>
            </a:r>
            <a:r>
              <a:rPr lang="en-US" sz="2400" dirty="0">
                <a:latin typeface="+mj-lt"/>
                <a:hlinkClick r:id="rId2"/>
              </a:rPr>
              <a:t>http://www.cast.org/our-work/about-udl.html#.XhZch5NKiu4</a:t>
            </a:r>
            <a:r>
              <a:rPr lang="en-US" sz="2400" dirty="0">
                <a:latin typeface="+mj-lt"/>
              </a:rPr>
              <a:t> </a:t>
            </a:r>
          </a:p>
        </p:txBody>
      </p:sp>
    </p:spTree>
    <p:extLst>
      <p:ext uri="{BB962C8B-B14F-4D97-AF65-F5344CB8AC3E}">
        <p14:creationId xmlns:p14="http://schemas.microsoft.com/office/powerpoint/2010/main" val="403132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2873-23F0-F142-B2BC-3663EB2A76E8}"/>
              </a:ext>
            </a:extLst>
          </p:cNvPr>
          <p:cNvSpPr>
            <a:spLocks noGrp="1"/>
          </p:cNvSpPr>
          <p:nvPr>
            <p:ph type="title"/>
          </p:nvPr>
        </p:nvSpPr>
        <p:spPr/>
        <p:txBody>
          <a:bodyPr/>
          <a:lstStyle/>
          <a:p>
            <a:pPr algn="ctr"/>
            <a:r>
              <a:rPr lang="en-US" sz="3600" dirty="0"/>
              <a:t>References, continued</a:t>
            </a:r>
          </a:p>
        </p:txBody>
      </p:sp>
      <p:sp>
        <p:nvSpPr>
          <p:cNvPr id="3" name="Text Placeholder 2">
            <a:extLst>
              <a:ext uri="{FF2B5EF4-FFF2-40B4-BE49-F238E27FC236}">
                <a16:creationId xmlns:a16="http://schemas.microsoft.com/office/drawing/2014/main" id="{DBB02AE9-0ED8-C546-B5A4-6B9082A8DB36}"/>
              </a:ext>
            </a:extLst>
          </p:cNvPr>
          <p:cNvSpPr>
            <a:spLocks noGrp="1"/>
          </p:cNvSpPr>
          <p:nvPr>
            <p:ph type="body" idx="1"/>
          </p:nvPr>
        </p:nvSpPr>
        <p:spPr/>
        <p:txBody>
          <a:bodyPr/>
          <a:lstStyle/>
          <a:p>
            <a:pPr marL="114300" indent="0">
              <a:buNone/>
            </a:pPr>
            <a:r>
              <a:rPr lang="en-US" sz="2800" dirty="0">
                <a:solidFill>
                  <a:schemeClr val="tx1"/>
                </a:solidFill>
              </a:rPr>
              <a:t>Center for Universal Design. (2019). Retrieved 	from 	</a:t>
            </a:r>
            <a:r>
              <a:rPr lang="en-US" sz="2800" dirty="0">
                <a:solidFill>
                  <a:schemeClr val="tx1"/>
                </a:solidFill>
                <a:hlinkClick r:id="rId2"/>
              </a:rPr>
              <a:t>https://projects.ncsu.edu/ncsu/design/cud/</a:t>
            </a:r>
            <a:endParaRPr lang="en-US" sz="2800" dirty="0">
              <a:solidFill>
                <a:schemeClr val="tx1"/>
              </a:solidFill>
            </a:endParaRPr>
          </a:p>
          <a:p>
            <a:pPr marL="114300" indent="0">
              <a:buNone/>
            </a:pPr>
            <a:endParaRPr lang="en-US" sz="2800" dirty="0">
              <a:solidFill>
                <a:schemeClr val="tx1"/>
              </a:solidFill>
            </a:endParaRPr>
          </a:p>
          <a:p>
            <a:pPr marL="114300" indent="0">
              <a:buNone/>
            </a:pPr>
            <a:endParaRPr lang="en-US" sz="2800" dirty="0">
              <a:solidFill>
                <a:schemeClr val="tx1"/>
              </a:solidFill>
            </a:endParaRPr>
          </a:p>
          <a:p>
            <a:pPr marL="114300" indent="0">
              <a:buNone/>
            </a:pPr>
            <a:endParaRPr lang="en-US" sz="2800" dirty="0">
              <a:solidFill>
                <a:schemeClr val="tx1"/>
              </a:solidFill>
            </a:endParaRPr>
          </a:p>
        </p:txBody>
      </p:sp>
    </p:spTree>
    <p:extLst>
      <p:ext uri="{BB962C8B-B14F-4D97-AF65-F5344CB8AC3E}">
        <p14:creationId xmlns:p14="http://schemas.microsoft.com/office/powerpoint/2010/main" val="3002514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DEE5-E4F5-6144-A78B-9634E17DD1A4}"/>
              </a:ext>
            </a:extLst>
          </p:cNvPr>
          <p:cNvSpPr>
            <a:spLocks noGrp="1"/>
          </p:cNvSpPr>
          <p:nvPr>
            <p:ph type="title"/>
          </p:nvPr>
        </p:nvSpPr>
        <p:spPr/>
        <p:txBody>
          <a:bodyPr/>
          <a:lstStyle/>
          <a:p>
            <a:pPr algn="ctr"/>
            <a:r>
              <a:rPr lang="en-US" sz="3600" dirty="0"/>
              <a:t>References, continued, 2</a:t>
            </a:r>
          </a:p>
        </p:txBody>
      </p:sp>
      <p:sp>
        <p:nvSpPr>
          <p:cNvPr id="3" name="Text Placeholder 2">
            <a:extLst>
              <a:ext uri="{FF2B5EF4-FFF2-40B4-BE49-F238E27FC236}">
                <a16:creationId xmlns:a16="http://schemas.microsoft.com/office/drawing/2014/main" id="{294DC64A-46CE-1145-89AF-71C64B2932F4}"/>
              </a:ext>
            </a:extLst>
          </p:cNvPr>
          <p:cNvSpPr>
            <a:spLocks noGrp="1"/>
          </p:cNvSpPr>
          <p:nvPr>
            <p:ph type="body" idx="1"/>
          </p:nvPr>
        </p:nvSpPr>
        <p:spPr/>
        <p:txBody>
          <a:bodyPr/>
          <a:lstStyle/>
          <a:p>
            <a:pPr marL="914400" indent="-800100">
              <a:buNone/>
            </a:pPr>
            <a:r>
              <a:rPr lang="en-US" sz="2400" dirty="0">
                <a:solidFill>
                  <a:schemeClr val="tx1"/>
                </a:solidFill>
              </a:rPr>
              <a:t>Copeland, C.A. (2019, January 16). </a:t>
            </a:r>
            <a:r>
              <a:rPr lang="en-US" sz="2400" i="1" dirty="0">
                <a:solidFill>
                  <a:schemeClr val="tx1"/>
                </a:solidFill>
              </a:rPr>
              <a:t>Accessing  ability through Universal Design for Learning: The challenge, the opportunity, the responsibility</a:t>
            </a:r>
            <a:r>
              <a:rPr lang="en-US" sz="2400" dirty="0">
                <a:solidFill>
                  <a:schemeClr val="tx1"/>
                </a:solidFill>
              </a:rPr>
              <a:t> [</a:t>
            </a:r>
            <a:r>
              <a:rPr lang="en-US" sz="2400" u="sng" dirty="0">
                <a:solidFill>
                  <a:schemeClr val="tx1"/>
                </a:solidFill>
                <a:hlinkClick r:id="rId2">
                  <a:extLst>
                    <a:ext uri="{A12FA001-AC4F-418D-AE19-62706E023703}">
                      <ahyp:hlinkClr xmlns:ahyp="http://schemas.microsoft.com/office/drawing/2018/hyperlinkcolor" val="tx"/>
                    </a:ext>
                  </a:extLst>
                </a:hlinkClick>
              </a:rPr>
              <a:t>Webinar</a:t>
            </a:r>
            <a:r>
              <a:rPr lang="en-US" sz="2400" dirty="0">
                <a:solidFill>
                  <a:schemeClr val="tx1"/>
                </a:solidFill>
              </a:rPr>
              <a:t>]. ALISE Webinar Series. </a:t>
            </a:r>
          </a:p>
          <a:p>
            <a:pPr marL="114300" indent="0">
              <a:buNone/>
            </a:pPr>
            <a:endParaRPr lang="en-US" sz="2400" dirty="0">
              <a:solidFill>
                <a:schemeClr val="tx1"/>
              </a:solidFill>
            </a:endParaRPr>
          </a:p>
          <a:p>
            <a:pPr marL="969963" indent="-855663">
              <a:buNone/>
            </a:pPr>
            <a:r>
              <a:rPr lang="en-US" sz="2400" dirty="0" err="1">
                <a:solidFill>
                  <a:schemeClr val="tx1"/>
                </a:solidFill>
              </a:rPr>
              <a:t>Mallary</a:t>
            </a:r>
            <a:r>
              <a:rPr lang="en-US" sz="2400" dirty="0">
                <a:solidFill>
                  <a:schemeClr val="tx1"/>
                </a:solidFill>
              </a:rPr>
              <a:t>, K. J. &amp; Copeland, C.A.  (2020, August 24). </a:t>
            </a:r>
            <a:r>
              <a:rPr lang="en-US" sz="2400" i="1" dirty="0">
                <a:solidFill>
                  <a:schemeClr val="tx1"/>
                </a:solidFill>
              </a:rPr>
              <a:t>Universal design and Universal Design for Learning: Tools in equity of access</a:t>
            </a:r>
            <a:r>
              <a:rPr lang="en-US" sz="2400" dirty="0">
                <a:solidFill>
                  <a:schemeClr val="tx1"/>
                </a:solidFill>
              </a:rPr>
              <a:t> [</a:t>
            </a:r>
            <a:r>
              <a:rPr lang="en-US" sz="2400" u="sng" dirty="0">
                <a:solidFill>
                  <a:schemeClr val="tx1"/>
                </a:solidFill>
                <a:hlinkClick r:id="rId2">
                  <a:extLst>
                    <a:ext uri="{A12FA001-AC4F-418D-AE19-62706E023703}">
                      <ahyp:hlinkClr xmlns:ahyp="http://schemas.microsoft.com/office/drawing/2018/hyperlinkcolor" val="tx"/>
                    </a:ext>
                  </a:extLst>
                </a:hlinkClick>
              </a:rPr>
              <a:t>Webinar</a:t>
            </a:r>
            <a:r>
              <a:rPr lang="en-US" sz="2400" dirty="0">
                <a:solidFill>
                  <a:schemeClr val="tx1"/>
                </a:solidFill>
              </a:rPr>
              <a:t>]. ALISE Webinar Series. </a:t>
            </a:r>
          </a:p>
          <a:p>
            <a:pPr marL="114300" indent="0">
              <a:buNone/>
            </a:pPr>
            <a:endParaRPr lang="en-US" sz="2800" dirty="0">
              <a:solidFill>
                <a:schemeClr val="tx1"/>
              </a:solidFill>
            </a:endParaRPr>
          </a:p>
          <a:p>
            <a:pPr marL="114300" indent="0">
              <a:buNone/>
            </a:pPr>
            <a:endParaRPr lang="en-US" dirty="0">
              <a:solidFill>
                <a:schemeClr val="tx1"/>
              </a:solidFill>
            </a:endParaRPr>
          </a:p>
          <a:p>
            <a:pPr marL="114300" indent="0">
              <a:buNone/>
            </a:pPr>
            <a:endParaRPr lang="en-US" dirty="0">
              <a:solidFill>
                <a:schemeClr val="tx1"/>
              </a:solidFill>
            </a:endParaRPr>
          </a:p>
          <a:p>
            <a:pPr marL="114300" indent="0">
              <a:buNone/>
            </a:pPr>
            <a:r>
              <a:rPr lang="en-US" dirty="0">
                <a:solidFill>
                  <a:schemeClr val="tx1"/>
                </a:solidFill>
              </a:rPr>
              <a:t>Thompson, K. M., &amp; </a:t>
            </a:r>
            <a:r>
              <a:rPr lang="en-US" b="1" dirty="0">
                <a:solidFill>
                  <a:schemeClr val="tx1"/>
                </a:solidFill>
              </a:rPr>
              <a:t>Copeland, C.A.</a:t>
            </a:r>
            <a:r>
              <a:rPr lang="en-US" dirty="0">
                <a:solidFill>
                  <a:schemeClr val="tx1"/>
                </a:solidFill>
              </a:rPr>
              <a:t> (in press). 	Making the diversity, equity, and inclusion 	mindset indispensable in the LIS classroom 	through design, content, communication, and 	assessment. In K. Dali &amp; N. </a:t>
            </a:r>
            <a:r>
              <a:rPr lang="en-US" dirty="0" err="1">
                <a:solidFill>
                  <a:schemeClr val="tx1"/>
                </a:solidFill>
              </a:rPr>
              <a:t>Caidi</a:t>
            </a:r>
            <a:r>
              <a:rPr lang="en-US" dirty="0">
                <a:solidFill>
                  <a:schemeClr val="tx1"/>
                </a:solidFill>
              </a:rPr>
              <a:t> (Eds.). 	</a:t>
            </a:r>
            <a:r>
              <a:rPr lang="en-US" i="1" dirty="0">
                <a:solidFill>
                  <a:schemeClr val="tx1"/>
                </a:solidFill>
              </a:rPr>
              <a:t>Humanizing LIS education and practice: 	Diversity by design</a:t>
            </a:r>
            <a:r>
              <a:rPr lang="en-US" dirty="0">
                <a:solidFill>
                  <a:schemeClr val="tx1"/>
                </a:solidFill>
              </a:rPr>
              <a:t>. Routledge.</a:t>
            </a:r>
          </a:p>
          <a:p>
            <a:pPr marL="114300" indent="0">
              <a:buNone/>
            </a:pPr>
            <a:endParaRPr lang="en-US" dirty="0">
              <a:solidFill>
                <a:schemeClr val="tx1"/>
              </a:solidFill>
            </a:endParaRPr>
          </a:p>
          <a:p>
            <a:endParaRPr lang="en-US" dirty="0"/>
          </a:p>
          <a:p>
            <a:pPr marL="114300" indent="0">
              <a:buNone/>
            </a:pPr>
            <a:endParaRPr lang="en-US" dirty="0"/>
          </a:p>
        </p:txBody>
      </p:sp>
    </p:spTree>
    <p:extLst>
      <p:ext uri="{BB962C8B-B14F-4D97-AF65-F5344CB8AC3E}">
        <p14:creationId xmlns:p14="http://schemas.microsoft.com/office/powerpoint/2010/main" val="200416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Universal Design for Learning (UDL) and inclusive teaching and learning </a:t>
            </a:r>
            <a:endParaRPr sz="4600"/>
          </a:p>
        </p:txBody>
      </p:sp>
      <p:sp>
        <p:nvSpPr>
          <p:cNvPr id="61" name="Google Shape;61;p14"/>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 sz="2400" dirty="0">
                <a:solidFill>
                  <a:schemeClr val="tx1"/>
                </a:solidFill>
              </a:rPr>
              <a:t>What is UDL?</a:t>
            </a:r>
            <a:endParaRPr sz="2400" dirty="0">
              <a:solidFill>
                <a:schemeClr val="tx1"/>
              </a:solidFill>
            </a:endParaRPr>
          </a:p>
          <a:p>
            <a:pPr marL="285750" lvl="0" indent="-285750" algn="l" rtl="0">
              <a:spcBef>
                <a:spcPts val="1600"/>
              </a:spcBef>
              <a:spcAft>
                <a:spcPts val="0"/>
              </a:spcAft>
              <a:buFont typeface="Arial" panose="020B0604020202020204" pitchFamily="34" charset="0"/>
              <a:buChar char="•"/>
            </a:pPr>
            <a:r>
              <a:rPr lang="en" sz="2400" dirty="0">
                <a:solidFill>
                  <a:schemeClr val="tx1"/>
                </a:solidFill>
              </a:rPr>
              <a:t>Why is UDL important for </a:t>
            </a:r>
            <a:r>
              <a:rPr lang="en" sz="2400" u="sng" dirty="0">
                <a:solidFill>
                  <a:schemeClr val="tx1"/>
                </a:solidFill>
              </a:rPr>
              <a:t>all</a:t>
            </a:r>
            <a:r>
              <a:rPr lang="en" sz="2400" dirty="0">
                <a:solidFill>
                  <a:schemeClr val="tx1"/>
                </a:solidFill>
              </a:rPr>
              <a:t> students, with and without disabilities?</a:t>
            </a:r>
            <a:endParaRPr sz="24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06ED8-F9B6-FC43-A6C8-7215C7A7EA56}"/>
              </a:ext>
            </a:extLst>
          </p:cNvPr>
          <p:cNvSpPr>
            <a:spLocks noGrp="1"/>
          </p:cNvSpPr>
          <p:nvPr>
            <p:ph type="title"/>
          </p:nvPr>
        </p:nvSpPr>
        <p:spPr/>
        <p:txBody>
          <a:bodyPr/>
          <a:lstStyle/>
          <a:p>
            <a:pPr algn="ctr"/>
            <a:r>
              <a:rPr lang="en-US" sz="3600" dirty="0"/>
              <a:t>References, continued, 3</a:t>
            </a:r>
          </a:p>
        </p:txBody>
      </p:sp>
      <p:sp>
        <p:nvSpPr>
          <p:cNvPr id="3" name="Text Placeholder 2">
            <a:extLst>
              <a:ext uri="{FF2B5EF4-FFF2-40B4-BE49-F238E27FC236}">
                <a16:creationId xmlns:a16="http://schemas.microsoft.com/office/drawing/2014/main" id="{75529B6E-EE32-A74F-A336-B0727B22E774}"/>
              </a:ext>
            </a:extLst>
          </p:cNvPr>
          <p:cNvSpPr>
            <a:spLocks noGrp="1"/>
          </p:cNvSpPr>
          <p:nvPr>
            <p:ph type="body" idx="1"/>
          </p:nvPr>
        </p:nvSpPr>
        <p:spPr>
          <a:xfrm>
            <a:off x="383262" y="1414868"/>
            <a:ext cx="8520600" cy="3416400"/>
          </a:xfrm>
        </p:spPr>
        <p:txBody>
          <a:bodyPr/>
          <a:lstStyle/>
          <a:p>
            <a:pPr marL="687388" indent="-573088">
              <a:lnSpc>
                <a:spcPct val="100000"/>
              </a:lnSpc>
              <a:buNone/>
            </a:pPr>
            <a:r>
              <a:rPr lang="en-US" sz="2400" dirty="0">
                <a:solidFill>
                  <a:schemeClr val="tx1"/>
                </a:solidFill>
              </a:rPr>
              <a:t>Thompson, K.M., &amp; Copeland, C.A. (in press). Making the diversity, equity, and inclusion mindset indispensable in the LIS classroom through design, content, communication, and assessment. In K. Dali &amp; N. Caidi (Eds.).</a:t>
            </a:r>
            <a:r>
              <a:rPr lang="en-US" sz="2400" i="1" dirty="0">
                <a:solidFill>
                  <a:schemeClr val="tx1"/>
                </a:solidFill>
              </a:rPr>
              <a:t> Humanizing LIS education and practice: Diversity by design</a:t>
            </a:r>
            <a:r>
              <a:rPr lang="en-US" sz="2400" dirty="0">
                <a:solidFill>
                  <a:schemeClr val="tx1"/>
                </a:solidFill>
              </a:rPr>
              <a:t>. Routledge.</a:t>
            </a:r>
          </a:p>
          <a:p>
            <a:pPr marL="114300" indent="0">
              <a:buNone/>
            </a:pPr>
            <a:endParaRPr lang="en-US" dirty="0"/>
          </a:p>
        </p:txBody>
      </p:sp>
    </p:spTree>
    <p:extLst>
      <p:ext uri="{BB962C8B-B14F-4D97-AF65-F5344CB8AC3E}">
        <p14:creationId xmlns:p14="http://schemas.microsoft.com/office/powerpoint/2010/main" val="1694043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6326-41A1-E946-8040-B53B7A263920}"/>
              </a:ext>
            </a:extLst>
          </p:cNvPr>
          <p:cNvSpPr>
            <a:spLocks noGrp="1"/>
          </p:cNvSpPr>
          <p:nvPr>
            <p:ph type="title"/>
          </p:nvPr>
        </p:nvSpPr>
        <p:spPr/>
        <p:txBody>
          <a:bodyPr/>
          <a:lstStyle/>
          <a:p>
            <a:pPr algn="ctr"/>
            <a:r>
              <a:rPr lang="en-US" sz="3600" dirty="0"/>
              <a:t>References, continued, 4</a:t>
            </a:r>
          </a:p>
        </p:txBody>
      </p:sp>
      <p:sp>
        <p:nvSpPr>
          <p:cNvPr id="3" name="Text Placeholder 2">
            <a:extLst>
              <a:ext uri="{FF2B5EF4-FFF2-40B4-BE49-F238E27FC236}">
                <a16:creationId xmlns:a16="http://schemas.microsoft.com/office/drawing/2014/main" id="{1C322CCA-3B50-1041-A1CB-BCEDBFF275D2}"/>
              </a:ext>
            </a:extLst>
          </p:cNvPr>
          <p:cNvSpPr>
            <a:spLocks noGrp="1"/>
          </p:cNvSpPr>
          <p:nvPr>
            <p:ph type="body" idx="1"/>
          </p:nvPr>
        </p:nvSpPr>
        <p:spPr>
          <a:xfrm>
            <a:off x="311700" y="1510284"/>
            <a:ext cx="8520600" cy="3416400"/>
          </a:xfrm>
        </p:spPr>
        <p:txBody>
          <a:bodyPr/>
          <a:lstStyle/>
          <a:p>
            <a:pPr marL="114300" indent="0">
              <a:buNone/>
            </a:pPr>
            <a:r>
              <a:rPr lang="en-US" sz="2400" dirty="0">
                <a:solidFill>
                  <a:schemeClr val="tx1"/>
                </a:solidFill>
              </a:rPr>
              <a:t>Thompson, K.M. &amp; Copeland, C.A. (2020). Inclusive 	considerations for optimal online learning in times of 	disasters and crises. </a:t>
            </a:r>
            <a:r>
              <a:rPr lang="en-US" sz="2400" i="1" dirty="0">
                <a:solidFill>
                  <a:schemeClr val="tx1"/>
                </a:solidFill>
              </a:rPr>
              <a:t>Information and Learning </a:t>
            </a:r>
          </a:p>
          <a:p>
            <a:pPr marL="114300" indent="0">
              <a:buNone/>
            </a:pPr>
            <a:r>
              <a:rPr lang="en-US" sz="2400" i="1" dirty="0">
                <a:solidFill>
                  <a:schemeClr val="tx1"/>
                </a:solidFill>
              </a:rPr>
              <a:t>	Sciences, Special Issue: A Response to Emergency 	Transitions to Remote Online Education in K-12 and 	Higher Education</a:t>
            </a:r>
            <a:r>
              <a:rPr lang="en-US" sz="2400" dirty="0">
                <a:solidFill>
                  <a:schemeClr val="tx1"/>
                </a:solidFill>
              </a:rPr>
              <a:t>,</a:t>
            </a:r>
            <a:r>
              <a:rPr lang="en-US" sz="2400" i="1" dirty="0">
                <a:solidFill>
                  <a:schemeClr val="tx1"/>
                </a:solidFill>
              </a:rPr>
              <a:t> 121</a:t>
            </a:r>
            <a:r>
              <a:rPr lang="en-US" sz="2400" dirty="0">
                <a:solidFill>
                  <a:schemeClr val="tx1"/>
                </a:solidFill>
              </a:rPr>
              <a:t>(7/8), 481-	486</a:t>
            </a:r>
            <a:r>
              <a:rPr lang="en-US" sz="2400" i="1" dirty="0"/>
              <a:t>.</a:t>
            </a:r>
            <a:r>
              <a:rPr lang="en-US" sz="2400" dirty="0"/>
              <a:t>  </a:t>
            </a:r>
            <a:r>
              <a:rPr lang="en-US" sz="2400" dirty="0">
                <a:solidFill>
                  <a:schemeClr val="tx1"/>
                </a:solidFill>
                <a:hlinkClick r:id="rId2"/>
              </a:rPr>
              <a:t>https://doi.org/10.1108/ILS-04-2020-0083</a:t>
            </a:r>
            <a:r>
              <a:rPr lang="en-US" sz="2400" dirty="0">
                <a:solidFill>
                  <a:schemeClr val="tx1"/>
                </a:solidFill>
              </a:rPr>
              <a:t> </a:t>
            </a:r>
          </a:p>
          <a:p>
            <a:pPr marL="114300" indent="0">
              <a:buNone/>
            </a:pPr>
            <a:endParaRPr lang="en-US" dirty="0"/>
          </a:p>
        </p:txBody>
      </p:sp>
    </p:spTree>
    <p:extLst>
      <p:ext uri="{BB962C8B-B14F-4D97-AF65-F5344CB8AC3E}">
        <p14:creationId xmlns:p14="http://schemas.microsoft.com/office/powerpoint/2010/main" val="200178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97FA1-B2E3-2A42-8BD5-91832EBE9EB7}"/>
              </a:ext>
            </a:extLst>
          </p:cNvPr>
          <p:cNvSpPr>
            <a:spLocks noGrp="1"/>
          </p:cNvSpPr>
          <p:nvPr>
            <p:ph type="title"/>
          </p:nvPr>
        </p:nvSpPr>
        <p:spPr/>
        <p:txBody>
          <a:bodyPr/>
          <a:lstStyle/>
          <a:p>
            <a:r>
              <a:rPr lang="en-US" dirty="0"/>
              <a:t>Today’s Learners and Learning Environments</a:t>
            </a:r>
          </a:p>
        </p:txBody>
      </p:sp>
      <p:sp>
        <p:nvSpPr>
          <p:cNvPr id="3" name="Text Placeholder 2">
            <a:extLst>
              <a:ext uri="{FF2B5EF4-FFF2-40B4-BE49-F238E27FC236}">
                <a16:creationId xmlns:a16="http://schemas.microsoft.com/office/drawing/2014/main" id="{76292E45-0637-C243-BA2E-A9482A72A4DF}"/>
              </a:ext>
            </a:extLst>
          </p:cNvPr>
          <p:cNvSpPr>
            <a:spLocks noGrp="1"/>
          </p:cNvSpPr>
          <p:nvPr>
            <p:ph type="body" idx="1"/>
          </p:nvPr>
        </p:nvSpPr>
        <p:spPr/>
        <p:txBody>
          <a:bodyPr/>
          <a:lstStyle/>
          <a:p>
            <a:endParaRPr lang="en-US" dirty="0"/>
          </a:p>
        </p:txBody>
      </p:sp>
      <p:pic>
        <p:nvPicPr>
          <p:cNvPr id="4" name="Picture 3" descr="Image of a puzzle put together featuring the &quot;pieces&quot; of universal design - physical abilities, age, skills, experiences, preferences, strengths, cultures, learning styles, languages, perspectives, senses, and religions.">
            <a:extLst>
              <a:ext uri="{FF2B5EF4-FFF2-40B4-BE49-F238E27FC236}">
                <a16:creationId xmlns:a16="http://schemas.microsoft.com/office/drawing/2014/main" id="{740C62DF-865D-304E-AEB3-C1A4B563942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2276455" y="990181"/>
            <a:ext cx="3922487" cy="3922487"/>
          </a:xfrm>
          <a:prstGeom prst="rect">
            <a:avLst/>
          </a:prstGeom>
        </p:spPr>
      </p:pic>
      <p:sp>
        <p:nvSpPr>
          <p:cNvPr id="5" name="TextBox 4">
            <a:extLst>
              <a:ext uri="{FF2B5EF4-FFF2-40B4-BE49-F238E27FC236}">
                <a16:creationId xmlns:a16="http://schemas.microsoft.com/office/drawing/2014/main" id="{77FA74B0-2EC0-AB4C-8BA6-E274C0DB087D}"/>
              </a:ext>
            </a:extLst>
          </p:cNvPr>
          <p:cNvSpPr txBox="1"/>
          <p:nvPr/>
        </p:nvSpPr>
        <p:spPr>
          <a:xfrm>
            <a:off x="2719291" y="4912668"/>
            <a:ext cx="3733800" cy="230832"/>
          </a:xfrm>
          <a:prstGeom prst="rect">
            <a:avLst/>
          </a:prstGeom>
          <a:noFill/>
        </p:spPr>
        <p:txBody>
          <a:bodyPr wrap="square" rtlCol="0">
            <a:spAutoFit/>
          </a:bodyPr>
          <a:lstStyle/>
          <a:p>
            <a:r>
              <a:rPr lang="en-US" sz="900" dirty="0">
                <a:hlinkClick r:id="rId3" tooltip="https://udlleurope.wordpress.com/"/>
              </a:rPr>
              <a:t>This Photo</a:t>
            </a:r>
            <a:r>
              <a:rPr lang="en-US" sz="900" dirty="0"/>
              <a:t> by Unknown Author is licensed under </a:t>
            </a:r>
            <a:r>
              <a:rPr lang="en-US" sz="900" dirty="0">
                <a:hlinkClick r:id="rId3" tooltip="https://creativecommons.org/licenses/by-nc/3.0/"/>
              </a:rPr>
              <a:t>CC BY-NC</a:t>
            </a:r>
            <a:endParaRPr lang="en-US" sz="900" dirty="0"/>
          </a:p>
        </p:txBody>
      </p:sp>
    </p:spTree>
    <p:extLst>
      <p:ext uri="{BB962C8B-B14F-4D97-AF65-F5344CB8AC3E}">
        <p14:creationId xmlns:p14="http://schemas.microsoft.com/office/powerpoint/2010/main" val="147547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F4D4-293A-614A-B319-E85B86B19487}"/>
              </a:ext>
            </a:extLst>
          </p:cNvPr>
          <p:cNvSpPr>
            <a:spLocks noGrp="1"/>
          </p:cNvSpPr>
          <p:nvPr>
            <p:ph type="title"/>
          </p:nvPr>
        </p:nvSpPr>
        <p:spPr/>
        <p:txBody>
          <a:bodyPr/>
          <a:lstStyle/>
          <a:p>
            <a:r>
              <a:rPr lang="en-US" dirty="0"/>
              <a:t>Universal Design for Learning </a:t>
            </a:r>
          </a:p>
        </p:txBody>
      </p:sp>
      <p:sp>
        <p:nvSpPr>
          <p:cNvPr id="3" name="Text Placeholder 2">
            <a:extLst>
              <a:ext uri="{FF2B5EF4-FFF2-40B4-BE49-F238E27FC236}">
                <a16:creationId xmlns:a16="http://schemas.microsoft.com/office/drawing/2014/main" id="{56729D82-61AE-1349-9061-768C47BC8006}"/>
              </a:ext>
            </a:extLst>
          </p:cNvPr>
          <p:cNvSpPr>
            <a:spLocks noGrp="1"/>
          </p:cNvSpPr>
          <p:nvPr>
            <p:ph type="body" idx="1"/>
          </p:nvPr>
        </p:nvSpPr>
        <p:spPr/>
        <p:txBody>
          <a:bodyPr/>
          <a:lstStyle/>
          <a:p>
            <a:pPr marL="114300" indent="0">
              <a:buNone/>
            </a:pPr>
            <a:r>
              <a:rPr lang="en-US" sz="2400" dirty="0">
                <a:solidFill>
                  <a:schemeClr val="tx1"/>
                </a:solidFill>
              </a:rPr>
              <a:t>Universal design is “the design of products and environments to be usable by all people, to the greatest extent possible, without the need for adaptation or specialized design” (Center for Universal Design, 2019, </a:t>
            </a:r>
            <a:r>
              <a:rPr lang="en-US" sz="2400" dirty="0" err="1">
                <a:solidFill>
                  <a:schemeClr val="tx1"/>
                </a:solidFill>
              </a:rPr>
              <a:t>n.p.</a:t>
            </a:r>
            <a:r>
              <a:rPr lang="en-US" sz="2400" dirty="0">
                <a:solidFill>
                  <a:schemeClr val="tx1"/>
                </a:solidFill>
              </a:rPr>
              <a:t>).</a:t>
            </a:r>
          </a:p>
          <a:p>
            <a:endParaRPr lang="en-US" dirty="0">
              <a:solidFill>
                <a:schemeClr val="tx1"/>
              </a:solidFill>
            </a:endParaRPr>
          </a:p>
        </p:txBody>
      </p:sp>
    </p:spTree>
    <p:extLst>
      <p:ext uri="{BB962C8B-B14F-4D97-AF65-F5344CB8AC3E}">
        <p14:creationId xmlns:p14="http://schemas.microsoft.com/office/powerpoint/2010/main" val="421899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800" dirty="0"/>
              <a:t>University of South Carolina Center for Teaching Excellence: Accessibility Guides and Tutorials</a:t>
            </a:r>
            <a:endParaRPr sz="2800" dirty="0"/>
          </a:p>
        </p:txBody>
      </p:sp>
      <p:sp>
        <p:nvSpPr>
          <p:cNvPr id="67" name="Google Shape;67;p1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400" u="sng" dirty="0">
                <a:solidFill>
                  <a:schemeClr val="accent5"/>
                </a:solidFill>
                <a:hlinkClick r:id="rId3">
                  <a:extLst>
                    <a:ext uri="{A12FA001-AC4F-418D-AE19-62706E023703}">
                      <ahyp:hlinkClr xmlns:ahyp="http://schemas.microsoft.com/office/drawing/2018/hyperlinkcolor" val="tx"/>
                    </a:ext>
                  </a:extLst>
                </a:hlinkClick>
              </a:rPr>
              <a:t>https://www.sc.edu/about/offices_and_divisions/cte/instructional_design/accessibility/index.php</a:t>
            </a:r>
            <a:r>
              <a:rPr lang="en" sz="1400" dirty="0">
                <a:solidFill>
                  <a:schemeClr val="dk1"/>
                </a:solidFill>
              </a:rPr>
              <a:t> </a:t>
            </a:r>
            <a:endParaRPr sz="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Applying concepts of UDL and inclusive teaching and learning to learners with </a:t>
            </a:r>
            <a:r>
              <a:rPr lang="en" sz="2900" u="sng"/>
              <a:t>visual limitations</a:t>
            </a:r>
            <a:endParaRPr sz="4600" u="sng"/>
          </a:p>
        </p:txBody>
      </p:sp>
      <p:sp>
        <p:nvSpPr>
          <p:cNvPr id="73" name="Google Shape;73;p16"/>
          <p:cNvSpPr txBox="1">
            <a:spLocks noGrp="1"/>
          </p:cNvSpPr>
          <p:nvPr>
            <p:ph type="body" idx="1"/>
          </p:nvPr>
        </p:nvSpPr>
        <p:spPr>
          <a:xfrm>
            <a:off x="311700" y="1729100"/>
            <a:ext cx="8520600" cy="2839800"/>
          </a:xfrm>
          <a:prstGeom prst="rect">
            <a:avLst/>
          </a:prstGeom>
        </p:spPr>
        <p:txBody>
          <a:bodyPr spcFirstLastPara="1" wrap="square" lIns="91425" tIns="91425" rIns="91425" bIns="91425" anchor="t" anchorCtr="0">
            <a:noAutofit/>
          </a:bodyPr>
          <a:lstStyle/>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Microsoft Word “style” formatting; use headings and subheadings</a:t>
            </a:r>
            <a:endParaRPr sz="2300" dirty="0">
              <a:solidFill>
                <a:srgbClr val="000000"/>
              </a:solidFill>
            </a:endParaRPr>
          </a:p>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Alt text for images</a:t>
            </a:r>
            <a:endParaRPr sz="2300" dirty="0">
              <a:solidFill>
                <a:srgbClr val="000000"/>
              </a:solidFill>
            </a:endParaRPr>
          </a:p>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Upload both pdf and doc versions</a:t>
            </a:r>
            <a:endParaRPr sz="2300" dirty="0">
              <a:solidFill>
                <a:srgbClr val="000000"/>
              </a:solidFill>
            </a:endParaRPr>
          </a:p>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Sans serif (Arial, Calibri) font at 12-point minimum for documents, larger for slides</a:t>
            </a:r>
            <a:endParaRPr sz="23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dirty="0"/>
              <a:t>Applying concepts of UDL and inclusive teaching and learning to learners with </a:t>
            </a:r>
            <a:r>
              <a:rPr lang="en" sz="2900" u="sng" dirty="0"/>
              <a:t>visual limitations, 2</a:t>
            </a:r>
            <a:endParaRPr sz="4600" u="sng" dirty="0"/>
          </a:p>
        </p:txBody>
      </p:sp>
      <p:sp>
        <p:nvSpPr>
          <p:cNvPr id="79" name="Google Shape;79;p17"/>
          <p:cNvSpPr txBox="1">
            <a:spLocks noGrp="1"/>
          </p:cNvSpPr>
          <p:nvPr>
            <p:ph type="body" idx="1"/>
          </p:nvPr>
        </p:nvSpPr>
        <p:spPr>
          <a:xfrm>
            <a:off x="311700" y="1867700"/>
            <a:ext cx="8520600" cy="2701200"/>
          </a:xfrm>
          <a:prstGeom prst="rect">
            <a:avLst/>
          </a:prstGeom>
        </p:spPr>
        <p:txBody>
          <a:bodyPr spcFirstLastPara="1" wrap="square" lIns="91425" tIns="91425" rIns="91425" bIns="91425" anchor="t" anchorCtr="0">
            <a:noAutofit/>
          </a:bodyPr>
          <a:lstStyle/>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Black or very dark fonts rather than color coded content</a:t>
            </a:r>
            <a:endParaRPr sz="2300" dirty="0">
              <a:solidFill>
                <a:srgbClr val="000000"/>
              </a:solidFill>
            </a:endParaRPr>
          </a:p>
          <a:p>
            <a:pPr marL="457200" lvl="0" indent="-374650" algn="l" rtl="0">
              <a:lnSpc>
                <a:spcPct val="150000"/>
              </a:lnSpc>
              <a:spcBef>
                <a:spcPts val="0"/>
              </a:spcBef>
              <a:spcAft>
                <a:spcPts val="0"/>
              </a:spcAft>
              <a:buClr>
                <a:srgbClr val="000000"/>
              </a:buClr>
              <a:buSzPts val="2300"/>
              <a:buChar char="●"/>
            </a:pPr>
            <a:r>
              <a:rPr lang="en" sz="2300" dirty="0">
                <a:solidFill>
                  <a:srgbClr val="000000"/>
                </a:solidFill>
              </a:rPr>
              <a:t>Be aware of spacing and layout on the screen/page, ordering slide panes, etc.</a:t>
            </a:r>
            <a:endParaRPr sz="2300" dirty="0">
              <a:solidFill>
                <a:srgbClr val="000000"/>
              </a:solidFill>
            </a:endParaRPr>
          </a:p>
          <a:p>
            <a:pPr marL="457200" lvl="0" indent="-374650" algn="l" rtl="0">
              <a:lnSpc>
                <a:spcPct val="150000"/>
              </a:lnSpc>
              <a:spcBef>
                <a:spcPts val="0"/>
              </a:spcBef>
              <a:spcAft>
                <a:spcPts val="0"/>
              </a:spcAft>
              <a:buClr>
                <a:srgbClr val="000000"/>
              </a:buClr>
              <a:buSzPts val="2300"/>
              <a:buChar char="●"/>
            </a:pPr>
            <a:r>
              <a:rPr lang="en" sz="2300" dirty="0">
                <a:solidFill>
                  <a:schemeClr val="dk1"/>
                </a:solidFill>
              </a:rPr>
              <a:t>If using Microsoft Office, use Check Accessibility feature (be aware of limitations of the checker)</a:t>
            </a:r>
            <a:endParaRPr sz="23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a:t>Applying concepts of UDL and inclusive teaching and learning to learners with </a:t>
            </a:r>
            <a:r>
              <a:rPr lang="en" sz="2900" u="sng"/>
              <a:t>hearing limitations</a:t>
            </a:r>
            <a:endParaRPr sz="4600" u="sng"/>
          </a:p>
        </p:txBody>
      </p:sp>
      <p:sp>
        <p:nvSpPr>
          <p:cNvPr id="85" name="Google Shape;85;p18"/>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Clr>
                <a:srgbClr val="000000"/>
              </a:buClr>
              <a:buSzPts val="2400"/>
              <a:buChar char="●"/>
            </a:pPr>
            <a:r>
              <a:rPr lang="en" sz="2400">
                <a:solidFill>
                  <a:srgbClr val="000000"/>
                </a:solidFill>
              </a:rPr>
              <a:t>Record video lectures for reviewing</a:t>
            </a:r>
            <a:endParaRPr sz="24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Provide copies of slides and notes</a:t>
            </a:r>
            <a:endParaRPr sz="240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a:solidFill>
                  <a:srgbClr val="000000"/>
                </a:solidFill>
              </a:rPr>
              <a:t>Close caption whenever possible--if closed captioning is not available, transcription afterward is second best or detailed handout that follows same presentation order</a:t>
            </a:r>
            <a:endParaRPr sz="2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900" dirty="0"/>
              <a:t>Applying concepts of UDL and inclusive teaching and learning to learners with </a:t>
            </a:r>
            <a:r>
              <a:rPr lang="en" sz="2900" u="sng" dirty="0"/>
              <a:t>hearing limitations, 2</a:t>
            </a:r>
            <a:endParaRPr sz="4600" u="sng" dirty="0"/>
          </a:p>
        </p:txBody>
      </p:sp>
      <p:sp>
        <p:nvSpPr>
          <p:cNvPr id="91" name="Google Shape;91;p19"/>
          <p:cNvSpPr txBox="1">
            <a:spLocks noGrp="1"/>
          </p:cNvSpPr>
          <p:nvPr>
            <p:ph type="body" idx="1"/>
          </p:nvPr>
        </p:nvSpPr>
        <p:spPr>
          <a:xfrm>
            <a:off x="311700" y="1809350"/>
            <a:ext cx="8520600" cy="2759400"/>
          </a:xfrm>
          <a:prstGeom prst="rect">
            <a:avLst/>
          </a:prstGeom>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Clr>
                <a:srgbClr val="000000"/>
              </a:buClr>
              <a:buSzPts val="2400"/>
              <a:buChar char="●"/>
            </a:pPr>
            <a:r>
              <a:rPr lang="en" sz="2400" dirty="0">
                <a:solidFill>
                  <a:srgbClr val="000000"/>
                </a:solidFill>
              </a:rPr>
              <a:t>Try to have video of your face when lecturing, with good resolution, especially if closed captioning is not available</a:t>
            </a:r>
            <a:endParaRPr sz="2400" dirty="0">
              <a:solidFill>
                <a:srgbClr val="000000"/>
              </a:solidFill>
            </a:endParaRPr>
          </a:p>
          <a:p>
            <a:pPr marL="457200" lvl="0" indent="-381000" algn="l" rtl="0">
              <a:lnSpc>
                <a:spcPct val="150000"/>
              </a:lnSpc>
              <a:spcBef>
                <a:spcPts val="0"/>
              </a:spcBef>
              <a:spcAft>
                <a:spcPts val="0"/>
              </a:spcAft>
              <a:buClr>
                <a:srgbClr val="000000"/>
              </a:buClr>
              <a:buSzPts val="2400"/>
              <a:buChar char="●"/>
            </a:pPr>
            <a:r>
              <a:rPr lang="en" sz="2400" dirty="0">
                <a:solidFill>
                  <a:srgbClr val="000000"/>
                </a:solidFill>
              </a:rPr>
              <a:t>Speak slowly with clear tone--shouting should be avoided</a:t>
            </a:r>
            <a:endParaRPr sz="2400" dirty="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1012</Words>
  <Application>Microsoft Office PowerPoint</Application>
  <PresentationFormat>On-screen Show (16:9)</PresentationFormat>
  <Paragraphs>77</Paragraphs>
  <Slides>21</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Simple Light</vt:lpstr>
      <vt:lpstr>Universal Design for Learning (UDL) for Inclusive Teaching and Learning</vt:lpstr>
      <vt:lpstr>Universal Design for Learning (UDL) and inclusive teaching and learning </vt:lpstr>
      <vt:lpstr>Today’s Learners and Learning Environments</vt:lpstr>
      <vt:lpstr>Universal Design for Learning </vt:lpstr>
      <vt:lpstr>University of South Carolina Center for Teaching Excellence: Accessibility Guides and Tutorials</vt:lpstr>
      <vt:lpstr>Applying concepts of UDL and inclusive teaching and learning to learners with visual limitations</vt:lpstr>
      <vt:lpstr>Applying concepts of UDL and inclusive teaching and learning to learners with visual limitations, 2</vt:lpstr>
      <vt:lpstr>Applying concepts of UDL and inclusive teaching and learning to learners with hearing limitations</vt:lpstr>
      <vt:lpstr>Applying concepts of UDL and inclusive teaching and learning to learners with hearing limitations, 2</vt:lpstr>
      <vt:lpstr>Applying concepts of UDL and inclusive teaching and learning to learners with mobility limitations</vt:lpstr>
      <vt:lpstr>Applying concepts of UDL and inclusive teaching and learning to learners with mobility limitations, 2</vt:lpstr>
      <vt:lpstr>Applying concepts of UDL and inclusive teaching and learning to learners with neurodiversit(ies)</vt:lpstr>
      <vt:lpstr>Applying concepts of UDL and inclusive teaching and learning to learners with neurodiversit(ies), 2</vt:lpstr>
      <vt:lpstr>Universal Design for Learning (UDL) and inclusive teaching and learning </vt:lpstr>
      <vt:lpstr>Answering Questions</vt:lpstr>
      <vt:lpstr>Any more questions?</vt:lpstr>
      <vt:lpstr>References</vt:lpstr>
      <vt:lpstr>References, continued</vt:lpstr>
      <vt:lpstr>References, continued, 2</vt:lpstr>
      <vt:lpstr>References, continued, 3</vt:lpstr>
      <vt:lpstr>References, continued,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for Learning (UDL) for Inclusive Teaching and Learning</dc:title>
  <dc:creator>Kim Thompson</dc:creator>
  <cp:lastModifiedBy>Janet Lee</cp:lastModifiedBy>
  <cp:revision>8</cp:revision>
  <dcterms:modified xsi:type="dcterms:W3CDTF">2020-09-22T21:19:19Z</dcterms:modified>
</cp:coreProperties>
</file>