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1" r:id="rId3"/>
    <p:sldId id="267" r:id="rId4"/>
    <p:sldId id="270" r:id="rId5"/>
    <p:sldId id="283" r:id="rId6"/>
    <p:sldId id="276" r:id="rId7"/>
    <p:sldId id="261" r:id="rId8"/>
    <p:sldId id="266" r:id="rId9"/>
    <p:sldId id="263" r:id="rId10"/>
    <p:sldId id="282" r:id="rId11"/>
    <p:sldId id="284" r:id="rId12"/>
    <p:sldId id="277" r:id="rId13"/>
    <p:sldId id="278" r:id="rId14"/>
    <p:sldId id="280" r:id="rId15"/>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5" autoAdjust="0"/>
    <p:restoredTop sz="60294" autoAdjust="0"/>
  </p:normalViewPr>
  <p:slideViewPr>
    <p:cSldViewPr snapToGrid="0">
      <p:cViewPr varScale="1">
        <p:scale>
          <a:sx n="66" d="100"/>
          <a:sy n="66" d="100"/>
        </p:scale>
        <p:origin x="1998" y="66"/>
      </p:cViewPr>
      <p:guideLst/>
    </p:cSldViewPr>
  </p:slideViewPr>
  <p:notesTextViewPr>
    <p:cViewPr>
      <p:scale>
        <a:sx n="1" d="1"/>
        <a:sy n="1" d="1"/>
      </p:scale>
      <p:origin x="0" y="0"/>
    </p:cViewPr>
  </p:notesTextViewPr>
  <p:sorterViewPr>
    <p:cViewPr>
      <p:scale>
        <a:sx n="100" d="100"/>
        <a:sy n="100" d="100"/>
      </p:scale>
      <p:origin x="0" y="-4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cdat3\DCS\web%20archiving\Presentations&amp;Publications\GrowthOfWebARchive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65354411425271E-2"/>
          <c:y val="8.7046223388743071E-2"/>
          <c:w val="0.9616692911771495"/>
          <c:h val="0.84816652085156041"/>
        </c:manualLayout>
      </c:layout>
      <c:areaChart>
        <c:grouping val="standard"/>
        <c:varyColors val="0"/>
        <c:ser>
          <c:idx val="0"/>
          <c:order val="0"/>
          <c:spPr>
            <a:solidFill>
              <a:schemeClr val="accent5">
                <a:lumMod val="75000"/>
              </a:schemeClr>
            </a:solidFill>
            <a:ln w="12700">
              <a:solidFill>
                <a:schemeClr val="accent1">
                  <a:lumMod val="60000"/>
                  <a:lumOff val="40000"/>
                </a:schemeClr>
              </a:solidFill>
              <a:prstDash val="solid"/>
            </a:ln>
          </c:spPr>
          <c:cat>
            <c:numRef>
              <c:f>Sheet1!$A$22:$A$39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Sheet1!$B$22:$B$39</c:f>
              <c:numCache>
                <c:formatCode>General</c:formatCode>
                <c:ptCount val="18"/>
                <c:pt idx="0">
                  <c:v>0.13300000000000001</c:v>
                </c:pt>
                <c:pt idx="1">
                  <c:v>0.13300000000000001</c:v>
                </c:pt>
                <c:pt idx="2">
                  <c:v>10.114000000000001</c:v>
                </c:pt>
                <c:pt idx="3">
                  <c:v>11.1</c:v>
                </c:pt>
                <c:pt idx="4">
                  <c:v>27.073</c:v>
                </c:pt>
                <c:pt idx="5">
                  <c:v>44.484999999999999</c:v>
                </c:pt>
                <c:pt idx="6">
                  <c:v>72.926999999999992</c:v>
                </c:pt>
                <c:pt idx="7">
                  <c:v>80.711999999999989</c:v>
                </c:pt>
                <c:pt idx="8">
                  <c:v>98.362999999999985</c:v>
                </c:pt>
                <c:pt idx="9">
                  <c:v>143.47399999999999</c:v>
                </c:pt>
                <c:pt idx="10">
                  <c:v>214.31199999999998</c:v>
                </c:pt>
                <c:pt idx="11">
                  <c:v>278.613</c:v>
                </c:pt>
                <c:pt idx="12">
                  <c:v>399.79599999999999</c:v>
                </c:pt>
                <c:pt idx="13">
                  <c:v>472.28500000000003</c:v>
                </c:pt>
                <c:pt idx="14">
                  <c:v>607.13</c:v>
                </c:pt>
                <c:pt idx="15">
                  <c:v>786.30600000000004</c:v>
                </c:pt>
                <c:pt idx="16">
                  <c:v>1067</c:v>
                </c:pt>
                <c:pt idx="17">
                  <c:v>1193</c:v>
                </c:pt>
              </c:numCache>
            </c:numRef>
          </c:val>
          <c:extLst>
            <c:ext xmlns:c16="http://schemas.microsoft.com/office/drawing/2014/chart" uri="{C3380CC4-5D6E-409C-BE32-E72D297353CC}">
              <c16:uniqueId val="{00000000-1614-4C71-976A-226B8442353B}"/>
            </c:ext>
          </c:extLst>
        </c:ser>
        <c:dLbls>
          <c:showLegendKey val="0"/>
          <c:showVal val="0"/>
          <c:showCatName val="0"/>
          <c:showSerName val="0"/>
          <c:showPercent val="0"/>
          <c:showBubbleSize val="0"/>
        </c:dLbls>
        <c:axId val="270021712"/>
        <c:axId val="1"/>
      </c:areaChart>
      <c:catAx>
        <c:axId val="27002171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max val="1200"/>
        </c:scaling>
        <c:delete val="0"/>
        <c:axPos val="l"/>
        <c:numFmt formatCode="General" sourceLinked="1"/>
        <c:majorTickMark val="none"/>
        <c:minorTickMark val="none"/>
        <c:tickLblPos val="none"/>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270021712"/>
        <c:crosses val="autoZero"/>
        <c:crossBetween val="midCat"/>
      </c:valAx>
      <c:spPr>
        <a:noFill/>
        <a:ln w="12700">
          <a:noFill/>
          <a:prstDash val="solid"/>
        </a:ln>
      </c:spPr>
    </c:plotArea>
    <c:plotVisOnly val="1"/>
    <c:dispBlanksAs val="zero"/>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0.36761</cdr:x>
      <cdr:y>0.25128</cdr:y>
    </cdr:from>
    <cdr:to>
      <cdr:x>0.44444</cdr:x>
      <cdr:y>0.38462</cdr:y>
    </cdr:to>
    <cdr:sp macro="" textlink="">
      <cdr:nvSpPr>
        <cdr:cNvPr id="2" name="TextBox 1"/>
        <cdr:cNvSpPr txBox="1"/>
      </cdr:nvSpPr>
      <cdr:spPr>
        <a:xfrm xmlns:a="http://schemas.openxmlformats.org/drawingml/2006/main">
          <a:off x="4375051" y="17232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i="1" dirty="0"/>
        </a:p>
      </cdr:txBody>
    </cdr:sp>
  </cdr:relSizeAnchor>
  <cdr:relSizeAnchor xmlns:cdr="http://schemas.openxmlformats.org/drawingml/2006/chartDrawing">
    <cdr:from>
      <cdr:x>0.06875</cdr:x>
      <cdr:y>0</cdr:y>
    </cdr:from>
    <cdr:to>
      <cdr:x>0.49408</cdr:x>
      <cdr:y>0.85333</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38200" y="0"/>
          <a:ext cx="5185664" cy="585216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F3CD1FB8-DCC8-4FD1-BCCE-7DDB0400C3D6}" type="datetimeFigureOut">
              <a:rPr lang="en-US" smtClean="0"/>
              <a:t>8/1/2018</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14E7E592-C704-4A82-A164-1245DDC42C4D}" type="slidenum">
              <a:rPr lang="en-US" smtClean="0"/>
              <a:t>‹#›</a:t>
            </a:fld>
            <a:endParaRPr lang="en-US"/>
          </a:p>
        </p:txBody>
      </p:sp>
    </p:spTree>
    <p:extLst>
      <p:ext uri="{BB962C8B-B14F-4D97-AF65-F5344CB8AC3E}">
        <p14:creationId xmlns:p14="http://schemas.microsoft.com/office/powerpoint/2010/main" val="376740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768421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loc.gov/item/2011630755/"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lideshare.net/JustinLittman/presentation-at-national-forum-on-ethics-archiving-the-web-march-23-2018"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gwu-libraries.github.io/sfm-ui/resources/guidelines" TargetMode="External"/><Relationship Id="rId4" Type="http://schemas.openxmlformats.org/officeDocument/2006/relationships/hyperlink" Target="https://gwu-libraries.github.io/sfm-ui/resources/social_media_research_ethical_and_privacy_guideline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3" y="8923479"/>
            <a:ext cx="2971800" cy="469743"/>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Arial"/>
                <a:ea typeface="Arial"/>
                <a:cs typeface="Arial"/>
                <a:sym typeface="Arial"/>
              </a:rPr>
              <a:t>1</a:t>
            </a:fld>
            <a:endParaRPr lang="en-US" sz="1300" b="0" i="0" u="none" strike="noStrike" cap="none">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298450" y="704850"/>
            <a:ext cx="6261100" cy="35226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462555"/>
            <a:ext cx="5486400" cy="4227683"/>
          </a:xfrm>
          <a:prstGeom prst="rect">
            <a:avLst/>
          </a:prstGeom>
          <a:noFill/>
          <a:ln>
            <a:noFill/>
          </a:ln>
        </p:spPr>
        <p:txBody>
          <a:bodyPr wrap="square" lIns="91425" tIns="45700" rIns="91425" bIns="45700" anchor="t" anchorCtr="0">
            <a:noAutofit/>
          </a:bodyPr>
          <a:lstStyle/>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I’m Kate Zwaard, the Director of Digital Strategy at the Library of Congress</a:t>
            </a: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I’ll be joined today by Dana Allen-</a:t>
            </a:r>
            <a:r>
              <a:rPr lang="en-US" sz="1200" dirty="0" err="1" smtClean="0">
                <a:effectLst/>
                <a:latin typeface="Arial" panose="020B0604020202020204" pitchFamily="34" charset="0"/>
                <a:ea typeface="Times New Roman" panose="02020603050405020304" pitchFamily="18" charset="0"/>
                <a:cs typeface="Arial" panose="020B0604020202020204" pitchFamily="34" charset="0"/>
              </a:rPr>
              <a:t>Griel</a:t>
            </a:r>
            <a:r>
              <a:rPr lang="en-US" sz="1200" dirty="0" smtClean="0">
                <a:effectLst/>
                <a:latin typeface="Arial" panose="020B0604020202020204" pitchFamily="34" charset="0"/>
                <a:ea typeface="Times New Roman" panose="02020603050405020304" pitchFamily="18" charset="0"/>
                <a:cs typeface="Arial" panose="020B0604020202020204" pitchFamily="34" charset="0"/>
              </a:rPr>
              <a:t>,</a:t>
            </a:r>
            <a:r>
              <a:rPr lang="en-US" sz="1200" baseline="0" dirty="0" smtClean="0">
                <a:effectLst/>
                <a:latin typeface="Arial" panose="020B0604020202020204" pitchFamily="34" charset="0"/>
                <a:ea typeface="Times New Roman" panose="02020603050405020304" pitchFamily="18" charset="0"/>
                <a:cs typeface="Arial" panose="020B0604020202020204" pitchFamily="34" charset="0"/>
              </a:rPr>
              <a:t> for this joint presentation about social media collecting, and social  media use</a:t>
            </a: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rtl="0">
              <a:spcBef>
                <a:spcPts val="0"/>
              </a:spcBef>
              <a:buSzPct val="25000"/>
              <a:buNone/>
            </a:pPr>
            <a:endParaRPr lang="en-US" sz="900" dirty="0" smtClean="0">
              <a:latin typeface="Arial"/>
              <a:ea typeface="Arial"/>
              <a:cs typeface="Arial"/>
              <a:sym typeface="Arial"/>
            </a:endParaRPr>
          </a:p>
          <a:p>
            <a:pPr marL="0" marR="0" lvl="0" indent="0">
              <a:lnSpc>
                <a:spcPct val="115000"/>
              </a:lnSpc>
              <a:spcBef>
                <a:spcPts val="0"/>
              </a:spcBef>
              <a:spcAft>
                <a:spcPts val="0"/>
              </a:spcAft>
              <a:buFont typeface="Symbol" panose="05050102010706020507" pitchFamily="18" charset="2"/>
              <a:buNone/>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r>
              <a:rPr lang="en-US" sz="1200" dirty="0" smtClean="0">
                <a:effectLst/>
                <a:latin typeface="Arial" panose="020B0604020202020204" pitchFamily="34" charset="0"/>
                <a:ea typeface="Times New Roman" panose="02020603050405020304" pitchFamily="18" charset="0"/>
                <a:cs typeface="Arial" panose="020B0604020202020204" pitchFamily="34" charset="0"/>
              </a:rPr>
              <a:t>Images:</a:t>
            </a:r>
            <a:r>
              <a:rPr lang="en-US" sz="1200" baseline="0" dirty="0" smtClean="0">
                <a:effectLst/>
                <a:latin typeface="Arial" panose="020B0604020202020204" pitchFamily="34" charset="0"/>
                <a:ea typeface="Times New Roman" panose="02020603050405020304" pitchFamily="18" charset="0"/>
                <a:cs typeface="Arial" panose="020B0604020202020204" pitchFamily="34" charset="0"/>
              </a:rPr>
              <a:t> </a:t>
            </a:r>
          </a:p>
          <a:p>
            <a:pPr marL="171450" indent="-171450">
              <a:buFont typeface="Arial" panose="020B0604020202020204" pitchFamily="34" charset="0"/>
              <a:buChar char="•"/>
            </a:pPr>
            <a:r>
              <a:rPr lang="en-US" sz="1200" dirty="0" smtClean="0"/>
              <a:t>Highsmith, Carol M., [Exterior view. View of the roof, dome, and cupola. Library of Congress Thomas Jefferson Building, Washington, D.C.] </a:t>
            </a:r>
            <a:r>
              <a:rPr lang="en-US" sz="1200" dirty="0" smtClean="0">
                <a:hlinkClick r:id="rId3"/>
              </a:rPr>
              <a:t>https://www.loc.gov/item/2007684218/</a:t>
            </a:r>
            <a:r>
              <a:rPr lang="en-US" sz="1200" dirty="0" smtClean="0"/>
              <a:t> </a:t>
            </a:r>
          </a:p>
          <a:p>
            <a:pPr marL="171450" indent="-171450">
              <a:buFont typeface="Arial" panose="020B0604020202020204" pitchFamily="34" charset="0"/>
              <a:buChar char="•"/>
            </a:pPr>
            <a:r>
              <a:rPr lang="en-US" sz="1200" dirty="0" smtClean="0"/>
              <a:t>Highsmith, Carol M., National Archives Building, Washington, DC </a:t>
            </a:r>
            <a:r>
              <a:rPr lang="en-US" sz="1200" dirty="0" smtClean="0">
                <a:hlinkClick r:id="rId4"/>
              </a:rPr>
              <a:t>https://www.loc.gov/item/2011630755/</a:t>
            </a:r>
            <a:endParaRPr lang="en-US" sz="1200" dirty="0" smtClean="0"/>
          </a:p>
          <a:p>
            <a:pPr marL="0" marR="0" lvl="0" indent="0">
              <a:lnSpc>
                <a:spcPct val="115000"/>
              </a:lnSpc>
              <a:spcBef>
                <a:spcPts val="0"/>
              </a:spcBef>
              <a:spcAft>
                <a:spcPts val="0"/>
              </a:spcAft>
              <a:buFont typeface="Symbol" panose="05050102010706020507" pitchFamily="18" charset="2"/>
              <a:buNone/>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637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3" y="8923479"/>
            <a:ext cx="2971800" cy="469743"/>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Arial"/>
                <a:ea typeface="Arial"/>
                <a:cs typeface="Arial"/>
                <a:sym typeface="Arial"/>
              </a:rPr>
              <a:t>10</a:t>
            </a:fld>
            <a:endParaRPr lang="en-US" sz="1300" b="0" i="0" u="none" strike="noStrike" cap="none">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298450" y="704850"/>
            <a:ext cx="6261100" cy="35226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462555"/>
            <a:ext cx="5486400" cy="4227683"/>
          </a:xfrm>
          <a:prstGeom prst="rect">
            <a:avLst/>
          </a:prstGeom>
          <a:noFill/>
          <a:ln>
            <a:noFill/>
          </a:ln>
        </p:spPr>
        <p:txBody>
          <a:bodyPr wrap="square" lIns="91425" tIns="45700" rIns="91425" bIns="45700" anchor="t" anchorCtr="0">
            <a:noAutofit/>
          </a:bodyPr>
          <a:lstStyle/>
          <a:p>
            <a:pPr marL="342900" marR="0" lvl="0" indent="-342900">
              <a:lnSpc>
                <a:spcPct val="115000"/>
              </a:lnSpc>
              <a:spcBef>
                <a:spcPts val="0"/>
              </a:spcBef>
              <a:spcAft>
                <a:spcPts val="0"/>
              </a:spcAft>
              <a:buFont typeface="Symbol" panose="05050102010706020507" pitchFamily="18" charset="2"/>
              <a:buChar char=""/>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rtl="0">
              <a:spcBef>
                <a:spcPts val="0"/>
              </a:spcBef>
              <a:buSzPct val="25000"/>
              <a:buNone/>
            </a:pPr>
            <a:r>
              <a:rPr lang="en-US" sz="900" dirty="0" smtClean="0">
                <a:latin typeface="Arial"/>
                <a:ea typeface="Arial"/>
                <a:cs typeface="Arial"/>
                <a:sym typeface="Arial"/>
              </a:rPr>
              <a:t>NARA leads part two. </a:t>
            </a:r>
          </a:p>
          <a:p>
            <a:pPr marL="342900" marR="0" lvl="0" indent="-342900">
              <a:lnSpc>
                <a:spcPct val="115000"/>
              </a:lnSpc>
              <a:spcBef>
                <a:spcPts val="0"/>
              </a:spcBef>
              <a:spcAft>
                <a:spcPts val="0"/>
              </a:spcAft>
              <a:buFont typeface="Symbol" panose="05050102010706020507" pitchFamily="18" charset="2"/>
              <a:buChar char=""/>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200" dirty="0" smtClean="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3470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The Library</a:t>
            </a:r>
            <a:r>
              <a:rPr lang="en-US" b="1" baseline="0" dirty="0" smtClean="0"/>
              <a:t> of Congress uses social media to connect</a:t>
            </a:r>
            <a:endParaRPr lang="en-US" b="1" dirty="0" smtClean="0"/>
          </a:p>
          <a:p>
            <a:pPr marL="171450" indent="-171450">
              <a:buFont typeface="Arial" panose="020B0604020202020204" pitchFamily="34" charset="0"/>
              <a:buChar char="•"/>
            </a:pPr>
            <a:r>
              <a:rPr lang="en-US" dirty="0" smtClean="0"/>
              <a:t>Users can connect</a:t>
            </a:r>
            <a:r>
              <a:rPr lang="en-US" baseline="0" dirty="0" smtClean="0"/>
              <a:t> with the Library through a variety of social media platforms. </a:t>
            </a:r>
          </a:p>
          <a:p>
            <a:pPr marL="171450" indent="-171450">
              <a:buFont typeface="Arial" panose="020B0604020202020204" pitchFamily="34" charset="0"/>
              <a:buChar char="•"/>
            </a:pPr>
            <a:r>
              <a:rPr lang="en-US" dirty="0" smtClean="0"/>
              <a:t>This is</a:t>
            </a:r>
            <a:r>
              <a:rPr lang="en-US" baseline="0" dirty="0" smtClean="0"/>
              <a:t> evident when viewing our connect page </a:t>
            </a:r>
            <a:r>
              <a:rPr lang="en-US" dirty="0" smtClean="0"/>
              <a:t>https://www.loc.gov/connect/</a:t>
            </a:r>
          </a:p>
          <a:p>
            <a:pPr marL="171450" indent="-171450">
              <a:buFont typeface="Arial" panose="020B0604020202020204" pitchFamily="34" charset="0"/>
              <a:buChar char="•"/>
            </a:pPr>
            <a:r>
              <a:rPr lang="en-US" dirty="0" smtClean="0"/>
              <a:t>We are everywhere, and expanding: Blogs,</a:t>
            </a:r>
            <a:r>
              <a:rPr lang="en-US" baseline="0" dirty="0" smtClean="0"/>
              <a:t> Facebook, Twitter, Instagram, Flickr, Pinterest – our latest addition is Medium. We have video channels and podcasts. </a:t>
            </a:r>
          </a:p>
          <a:p>
            <a:pPr marL="171450" indent="-171450">
              <a:buFont typeface="Arial" panose="020B0604020202020204" pitchFamily="34" charset="0"/>
              <a:buChar char="•"/>
            </a:pPr>
            <a:r>
              <a:rPr lang="en-US" baseline="0" dirty="0" smtClean="0"/>
              <a:t>In 2016, Dr. Carla Hayden launched her own twitter account. </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Images: Screenshots of </a:t>
            </a:r>
            <a:r>
              <a:rPr lang="en-US" dirty="0" smtClean="0"/>
              <a:t>https://www.loc.gov/connect/ and https://twitter.com/libnofcongress</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E7E592-C704-4A82-A164-1245DDC42C4D}" type="slidenum">
              <a:rPr lang="en-US" smtClean="0"/>
              <a:t>11</a:t>
            </a:fld>
            <a:endParaRPr lang="en-US"/>
          </a:p>
        </p:txBody>
      </p:sp>
    </p:spTree>
    <p:extLst>
      <p:ext uri="{BB962C8B-B14F-4D97-AF65-F5344CB8AC3E}">
        <p14:creationId xmlns:p14="http://schemas.microsoft.com/office/powerpoint/2010/main" val="128753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100" b="1" dirty="0" smtClean="0">
                <a:effectLst/>
                <a:latin typeface="Palatino Linotype" panose="02040502050505030304" pitchFamily="18" charset="0"/>
                <a:ea typeface="Corbel" panose="020B0503020204020204" pitchFamily="34" charset="0"/>
                <a:cs typeface="Times New Roman" panose="02020603050405020304" pitchFamily="18" charset="0"/>
              </a:rPr>
              <a:t>Library of Congress social media use – case studies</a:t>
            </a:r>
          </a:p>
          <a:p>
            <a:pPr marL="0" marR="0" lvl="0" indent="0">
              <a:spcBef>
                <a:spcPts val="0"/>
              </a:spcBef>
              <a:spcAft>
                <a:spcPts val="0"/>
              </a:spcAft>
              <a:buFont typeface="Symbol" panose="05050102010706020507" pitchFamily="18" charset="2"/>
              <a:buNone/>
            </a:pPr>
            <a:endParaRPr lang="en-US" sz="1100" b="1" dirty="0" smtClean="0">
              <a:effectLst/>
              <a:latin typeface="Palatino Linotype" panose="02040502050505030304" pitchFamily="18" charset="0"/>
              <a:ea typeface="Corbel" panose="020B050302020402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100" b="1" dirty="0" smtClean="0">
                <a:effectLst/>
                <a:latin typeface="Palatino Linotype" panose="02040502050505030304" pitchFamily="18" charset="0"/>
                <a:ea typeface="Corbel" panose="020B0503020204020204" pitchFamily="34" charset="0"/>
                <a:cs typeface="Times New Roman" panose="02020603050405020304" pitchFamily="18" charset="0"/>
              </a:rPr>
              <a:t>Beyond Words/Chronicling America</a:t>
            </a:r>
          </a:p>
          <a:p>
            <a:pPr marL="742950" marR="0" lvl="1" indent="-285750">
              <a:spcBef>
                <a:spcPts val="0"/>
              </a:spcBef>
              <a:spcAft>
                <a:spcPts val="0"/>
              </a:spcAft>
              <a:buFont typeface="Courier New" panose="02070309020205020404" pitchFamily="49" charset="0"/>
              <a:buChar char="o"/>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Experimental project through labs.loc.gov to test out new crowdsourcing methods and applications beyond the Flickr project. </a:t>
            </a:r>
          </a:p>
          <a:p>
            <a:pPr marL="742950" marR="0" lvl="1" indent="-285750">
              <a:spcBef>
                <a:spcPts val="0"/>
              </a:spcBef>
              <a:spcAft>
                <a:spcPts val="0"/>
              </a:spcAft>
              <a:buFont typeface="Courier New" panose="02070309020205020404" pitchFamily="49" charset="0"/>
              <a:buChar char="o"/>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Users invited to help identify illustrations and provide captions in WWI-era newspapers. The application also generates public domain image galleries for scholarship and creative play.</a:t>
            </a:r>
          </a:p>
          <a:p>
            <a:pPr marL="742950" marR="0" lvl="1" indent="-285750">
              <a:spcBef>
                <a:spcPts val="0"/>
              </a:spcBef>
              <a:spcAft>
                <a:spcPts val="0"/>
              </a:spcAft>
              <a:buFont typeface="Courier New" panose="02070309020205020404" pitchFamily="49" charset="0"/>
              <a:buChar char="o"/>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Identified and captioned illustration viewed in a public gallery. All contributions released into the public domain and users are free to use this data set in any way they want, including sharing through other social media platforms. </a:t>
            </a:r>
          </a:p>
          <a:p>
            <a:pPr marL="457200" marR="0" lvl="1" indent="0">
              <a:spcBef>
                <a:spcPts val="0"/>
              </a:spcBef>
              <a:spcAft>
                <a:spcPts val="0"/>
              </a:spcAft>
              <a:buFont typeface="Courier New" panose="02070309020205020404" pitchFamily="49" charset="0"/>
              <a:buNone/>
            </a:pPr>
            <a:endParaRPr lang="en-US" dirty="0" smtClean="0"/>
          </a:p>
          <a:p>
            <a:pPr marL="0" marR="0" lvl="0" indent="0">
              <a:spcBef>
                <a:spcPts val="0"/>
              </a:spcBef>
              <a:spcAft>
                <a:spcPts val="0"/>
              </a:spcAft>
              <a:buFont typeface="Courier New" panose="02070309020205020404" pitchFamily="49" charset="0"/>
              <a:buNone/>
            </a:pPr>
            <a:r>
              <a:rPr lang="en-US" dirty="0" smtClean="0"/>
              <a:t>Image</a:t>
            </a:r>
            <a:r>
              <a:rPr lang="en-US" baseline="0" dirty="0" smtClean="0"/>
              <a:t>: Screenshot of </a:t>
            </a:r>
            <a:r>
              <a:rPr lang="en-US" dirty="0" smtClean="0"/>
              <a:t>http://beyondwords.labs.loc.gov/#/</a:t>
            </a:r>
            <a:endParaRPr lang="en-US" dirty="0"/>
          </a:p>
        </p:txBody>
      </p:sp>
      <p:sp>
        <p:nvSpPr>
          <p:cNvPr id="4" name="Slide Number Placeholder 3"/>
          <p:cNvSpPr>
            <a:spLocks noGrp="1"/>
          </p:cNvSpPr>
          <p:nvPr>
            <p:ph type="sldNum" sz="quarter" idx="10"/>
          </p:nvPr>
        </p:nvSpPr>
        <p:spPr/>
        <p:txBody>
          <a:bodyPr/>
          <a:lstStyle/>
          <a:p>
            <a:fld id="{14E7E592-C704-4A82-A164-1245DDC42C4D}" type="slidenum">
              <a:rPr lang="en-US" smtClean="0"/>
              <a:t>12</a:t>
            </a:fld>
            <a:endParaRPr lang="en-US"/>
          </a:p>
        </p:txBody>
      </p:sp>
    </p:spTree>
    <p:extLst>
      <p:ext uri="{BB962C8B-B14F-4D97-AF65-F5344CB8AC3E}">
        <p14:creationId xmlns:p14="http://schemas.microsoft.com/office/powerpoint/2010/main" val="204815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100" b="1" dirty="0" smtClean="0">
                <a:effectLst/>
                <a:latin typeface="Palatino Linotype" panose="02040502050505030304" pitchFamily="18" charset="0"/>
                <a:ea typeface="Corbel" panose="020B0503020204020204" pitchFamily="34" charset="0"/>
                <a:cs typeface="Times New Roman" panose="02020603050405020304" pitchFamily="18" charset="0"/>
              </a:rPr>
              <a:t>Crowdsourced Transcription Platform</a:t>
            </a:r>
          </a:p>
          <a:p>
            <a:pPr marL="171450" lvl="0" indent="-171450">
              <a:buFont typeface="Arial" panose="020B0604020202020204" pitchFamily="34" charset="0"/>
              <a:buChar char="•"/>
            </a:pPr>
            <a:r>
              <a:rPr lang="en-US" sz="1100" b="0" i="0" u="none" strike="noStrike" kern="1200" cap="none" dirty="0" smtClean="0">
                <a:solidFill>
                  <a:schemeClr val="dk1"/>
                </a:solidFill>
                <a:effectLst/>
                <a:latin typeface="+mn-lt"/>
                <a:ea typeface="Calibri"/>
                <a:cs typeface="Calibri"/>
                <a:sym typeface="Calibri"/>
              </a:rPr>
              <a:t>These are some wireframes</a:t>
            </a:r>
            <a:r>
              <a:rPr lang="en-US" sz="1100" b="0" i="0" u="none" strike="noStrike" kern="1200" cap="none" baseline="0" dirty="0" smtClean="0">
                <a:solidFill>
                  <a:schemeClr val="dk1"/>
                </a:solidFill>
                <a:effectLst/>
                <a:latin typeface="+mn-lt"/>
                <a:ea typeface="Calibri"/>
                <a:cs typeface="Calibri"/>
                <a:sym typeface="Calibri"/>
              </a:rPr>
              <a:t> for </a:t>
            </a:r>
            <a:r>
              <a:rPr lang="en-US" sz="1100" b="0" i="0" u="none" strike="noStrike" kern="1200" cap="none" dirty="0" smtClean="0">
                <a:solidFill>
                  <a:schemeClr val="dk1"/>
                </a:solidFill>
                <a:effectLst/>
                <a:latin typeface="+mn-lt"/>
                <a:ea typeface="Calibri"/>
                <a:cs typeface="Calibri"/>
                <a:sym typeface="Calibri"/>
              </a:rPr>
              <a:t>a platform we’re working on that</a:t>
            </a:r>
            <a:r>
              <a:rPr lang="en-US" sz="1100" b="0" i="0" u="none" strike="noStrike" kern="1200" cap="none" baseline="0" dirty="0" smtClean="0">
                <a:solidFill>
                  <a:schemeClr val="dk1"/>
                </a:solidFill>
                <a:effectLst/>
                <a:latin typeface="+mn-lt"/>
                <a:ea typeface="Calibri"/>
                <a:cs typeface="Calibri"/>
                <a:sym typeface="Calibri"/>
              </a:rPr>
              <a:t> will </a:t>
            </a:r>
            <a:r>
              <a:rPr lang="en-US" sz="1100" b="0" i="0" u="none" strike="noStrike" kern="1200" cap="none" dirty="0" smtClean="0">
                <a:solidFill>
                  <a:schemeClr val="dk1"/>
                </a:solidFill>
                <a:effectLst/>
                <a:latin typeface="+mn-lt"/>
                <a:ea typeface="Calibri"/>
                <a:cs typeface="Calibri"/>
                <a:sym typeface="Calibri"/>
              </a:rPr>
              <a:t>invite users to transcribe and tag text in images</a:t>
            </a:r>
          </a:p>
          <a:p>
            <a:pPr marL="171450" lvl="0" indent="-171450">
              <a:buFont typeface="Arial" panose="020B0604020202020204" pitchFamily="34" charset="0"/>
              <a:buChar char="•"/>
            </a:pPr>
            <a:r>
              <a:rPr lang="en-US" sz="1100" b="0" i="0" u="none" strike="noStrike" kern="1200" cap="none" dirty="0" smtClean="0">
                <a:solidFill>
                  <a:schemeClr val="dk1"/>
                </a:solidFill>
                <a:effectLst/>
                <a:latin typeface="+mn-lt"/>
                <a:ea typeface="Calibri"/>
                <a:cs typeface="Calibri"/>
                <a:sym typeface="Calibri"/>
              </a:rPr>
              <a:t>This will increase the usability and findability of our digitized historic texts. Think letters between early poets or scientist’s lab notebooks.</a:t>
            </a:r>
          </a:p>
          <a:p>
            <a:pPr marL="171450" lvl="0" indent="-171450">
              <a:buFont typeface="Arial" panose="020B0604020202020204" pitchFamily="34" charset="0"/>
              <a:buChar char="•"/>
            </a:pPr>
            <a:r>
              <a:rPr lang="en-US" sz="1100" b="0" i="0" u="none" strike="noStrike" kern="1200" cap="none" dirty="0" smtClean="0">
                <a:solidFill>
                  <a:schemeClr val="dk1"/>
                </a:solidFill>
                <a:effectLst/>
                <a:latin typeface="+mn-lt"/>
                <a:ea typeface="Calibri"/>
                <a:cs typeface="Calibri"/>
                <a:sym typeface="Calibri"/>
              </a:rPr>
              <a:t>We’re developing it as an open source project. So if you’re interested in contributing or seeing if this solution might be a fit for a need you have, check it out on the Library of Congress’s GitHub page. </a:t>
            </a:r>
          </a:p>
          <a:p>
            <a:pPr marL="171450" lvl="0" indent="-171450">
              <a:buFont typeface="Arial" panose="020B0604020202020204" pitchFamily="34" charset="0"/>
              <a:buChar char="•"/>
            </a:pPr>
            <a:r>
              <a:rPr lang="en-US" sz="1100" b="0" i="0" u="none" strike="noStrike" kern="1200" cap="none" dirty="0" smtClean="0">
                <a:solidFill>
                  <a:schemeClr val="dk1"/>
                </a:solidFill>
                <a:effectLst/>
                <a:latin typeface="+mn-lt"/>
                <a:ea typeface="Calibri"/>
                <a:cs typeface="Calibri"/>
                <a:sym typeface="Calibri"/>
              </a:rPr>
              <a:t>Launching</a:t>
            </a:r>
            <a:r>
              <a:rPr lang="en-US" sz="1100" b="0" i="0" u="none" strike="noStrike" kern="1200" cap="none" baseline="0" dirty="0" smtClean="0">
                <a:solidFill>
                  <a:schemeClr val="dk1"/>
                </a:solidFill>
                <a:effectLst/>
                <a:latin typeface="+mn-lt"/>
                <a:ea typeface="Calibri"/>
                <a:cs typeface="Calibri"/>
                <a:sym typeface="Calibri"/>
              </a:rPr>
              <a:t> in the fall</a:t>
            </a:r>
          </a:p>
          <a:p>
            <a:pPr marL="171450" lvl="0" indent="-171450">
              <a:buFont typeface="Arial" panose="020B0604020202020204" pitchFamily="34" charset="0"/>
              <a:buChar char="•"/>
            </a:pPr>
            <a:r>
              <a:rPr lang="en-US" sz="1100" b="0" i="0" u="none" strike="noStrike" kern="1200" cap="none" baseline="0" dirty="0" smtClean="0">
                <a:solidFill>
                  <a:schemeClr val="dk1"/>
                </a:solidFill>
                <a:effectLst/>
                <a:latin typeface="+mn-lt"/>
                <a:ea typeface="Corbel" panose="020B0503020204020204" pitchFamily="34" charset="0"/>
                <a:cs typeface="Times New Roman" panose="02020603050405020304" pitchFamily="18" charset="0"/>
                <a:sym typeface="Calibri"/>
              </a:rPr>
              <a:t>Application is both a consumer of social media (we will use the Library’s social media to engage with the community and drive engagement) and a producer (people will use a forthcoming forum site to engage with material and each other).</a:t>
            </a:r>
          </a:p>
          <a:p>
            <a:pPr marL="171450" lvl="0" indent="-171450">
              <a:buFont typeface="Arial" panose="020B0604020202020204" pitchFamily="34" charset="0"/>
              <a:buChar char="•"/>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 </a:t>
            </a:r>
            <a:endParaRPr lang="en-US" sz="1100" dirty="0" smtClean="0"/>
          </a:p>
          <a:p>
            <a:pPr>
              <a:buNone/>
            </a:pPr>
            <a:r>
              <a:rPr lang="en-US" sz="1100" dirty="0" smtClean="0"/>
              <a:t>Image: In-house</a:t>
            </a:r>
            <a:r>
              <a:rPr lang="en-US" sz="1100" baseline="0" dirty="0" smtClean="0"/>
              <a:t> development wireframes </a:t>
            </a:r>
            <a:r>
              <a:rPr lang="en-US" sz="1100" dirty="0" smtClean="0"/>
              <a:t>http://ec2-52-91-211-3.compute-1.amazonaws.com/#</a:t>
            </a:r>
          </a:p>
          <a:p>
            <a:endPar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4E7E592-C704-4A82-A164-1245DDC42C4D}" type="slidenum">
              <a:rPr lang="en-US" smtClean="0"/>
              <a:t>13</a:t>
            </a:fld>
            <a:endParaRPr lang="en-US"/>
          </a:p>
        </p:txBody>
      </p:sp>
    </p:spTree>
    <p:extLst>
      <p:ext uri="{BB962C8B-B14F-4D97-AF65-F5344CB8AC3E}">
        <p14:creationId xmlns:p14="http://schemas.microsoft.com/office/powerpoint/2010/main" val="316259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415790"/>
            <a:ext cx="5486400" cy="4183500"/>
          </a:xfrm>
          <a:prstGeom prst="rect">
            <a:avLst/>
          </a:prstGeom>
        </p:spPr>
        <p:txBody>
          <a:bodyPr wrap="square" lIns="91425" tIns="91425" rIns="91425" bIns="91425" anchor="t" anchorCtr="0">
            <a:noAutofit/>
          </a:bodyPr>
          <a:lstStyle/>
          <a:p>
            <a:pPr lvl="0" rtl="0">
              <a:spcBef>
                <a:spcPts val="0"/>
              </a:spcBef>
              <a:buNone/>
            </a:pPr>
            <a:endParaRPr dirty="0"/>
          </a:p>
        </p:txBody>
      </p:sp>
      <p:sp>
        <p:nvSpPr>
          <p:cNvPr id="340" name="Shape 340"/>
          <p:cNvSpPr txBox="1">
            <a:spLocks noGrp="1"/>
          </p:cNvSpPr>
          <p:nvPr>
            <p:ph type="sldNum" idx="12"/>
          </p:nvPr>
        </p:nvSpPr>
        <p:spPr>
          <a:xfrm>
            <a:off x="3884613" y="8829967"/>
            <a:ext cx="2971800" cy="464700"/>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91372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This is our mission statement. We are one of very few libraries that has a collection development mandate so broad – a universal collection. No, we don’t have all the books, but we do try to collect broadly on many topics in many languages. Which is why we have so much material.</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endParaRPr lang="en-US" dirty="0" smtClean="0"/>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46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Library as Collector </a:t>
            </a:r>
          </a:p>
          <a:p>
            <a:pPr marL="171450" lvl="0"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167 million items on approximately 838 miles of bookshelves</a:t>
            </a:r>
            <a:endParaRPr lang="en-US" sz="1800" b="0" i="0" u="none" strike="noStrike" kern="1200" cap="none" dirty="0" smtClean="0">
              <a:solidFill>
                <a:schemeClr val="dk1"/>
              </a:solidFill>
              <a:effectLst/>
              <a:latin typeface="+mn-lt"/>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mn-lt"/>
                <a:ea typeface="Calibri"/>
                <a:cs typeface="Calibri"/>
                <a:sym typeface="Calibri"/>
              </a:rPr>
              <a:t>24 million general collections books</a:t>
            </a:r>
            <a:endParaRPr lang="en-US" sz="1800" b="0" i="0" u="none" strike="noStrike" kern="1200" cap="none" dirty="0" smtClean="0">
              <a:solidFill>
                <a:schemeClr val="dk1"/>
              </a:solidFill>
              <a:effectLst/>
              <a:latin typeface="+mn-lt"/>
              <a:ea typeface="Calibri"/>
              <a:cs typeface="Calibri"/>
              <a:sym typeface="Calibri"/>
            </a:endParaRPr>
          </a:p>
          <a:p>
            <a:pPr marL="171450" lvl="0"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Earth’s largest collection of</a:t>
            </a:r>
            <a:endParaRPr lang="en-US" sz="1800" b="0" i="0" u="none" strike="noStrike" kern="1200" cap="none" dirty="0" smtClean="0">
              <a:solidFill>
                <a:schemeClr val="dk1"/>
              </a:solidFill>
              <a:effectLst/>
              <a:latin typeface="+mn-lt"/>
              <a:ea typeface="Calibri"/>
              <a:cs typeface="Calibri"/>
              <a:sym typeface="Calibri"/>
            </a:endParaRP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Maps </a:t>
            </a:r>
            <a:endParaRPr lang="en-US" sz="1800" b="0" i="0" u="none" strike="noStrike" kern="1200" cap="none" dirty="0" smtClean="0">
              <a:solidFill>
                <a:schemeClr val="dk1"/>
              </a:solidFill>
              <a:effectLst/>
              <a:latin typeface="+mn-lt"/>
              <a:ea typeface="Calibri"/>
              <a:cs typeface="Calibri"/>
              <a:sym typeface="Calibri"/>
            </a:endParaRP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Music scores </a:t>
            </a:r>
            <a:endParaRPr lang="en-US" sz="1800" b="0" i="0" u="none" strike="noStrike" kern="1200" cap="none" dirty="0" smtClean="0">
              <a:solidFill>
                <a:schemeClr val="dk1"/>
              </a:solidFill>
              <a:effectLst/>
              <a:latin typeface="+mn-lt"/>
              <a:ea typeface="Calibri"/>
              <a:cs typeface="Calibri"/>
              <a:sym typeface="Calibri"/>
            </a:endParaRP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Legal Materials </a:t>
            </a:r>
            <a:endParaRPr lang="en-US" sz="1800" b="0" i="0" u="none" strike="noStrike" kern="1200" cap="none" dirty="0" smtClean="0">
              <a:solidFill>
                <a:schemeClr val="dk1"/>
              </a:solidFill>
              <a:effectLst/>
              <a:latin typeface="+mn-lt"/>
              <a:ea typeface="Calibri"/>
              <a:cs typeface="Calibri"/>
              <a:sym typeface="Calibri"/>
            </a:endParaRP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Films </a:t>
            </a:r>
            <a:endParaRPr lang="en-US" sz="1800" b="0" i="0" u="none" strike="noStrike" kern="1200" cap="none" dirty="0" smtClean="0">
              <a:solidFill>
                <a:schemeClr val="dk1"/>
              </a:solidFill>
              <a:effectLst/>
              <a:latin typeface="+mn-lt"/>
              <a:ea typeface="Calibri"/>
              <a:cs typeface="Calibri"/>
              <a:sym typeface="Calibri"/>
            </a:endParaRP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Sound Recordings</a:t>
            </a:r>
            <a:endParaRPr lang="en-US" sz="1800" b="0" i="0" u="none" strike="noStrike" kern="1200" cap="none" dirty="0" smtClean="0">
              <a:solidFill>
                <a:schemeClr val="dk1"/>
              </a:solidFill>
              <a:effectLst/>
              <a:latin typeface="+mn-lt"/>
              <a:ea typeface="Calibri"/>
              <a:cs typeface="Calibri"/>
              <a:sym typeface="Calibri"/>
            </a:endParaRP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Comic Books</a:t>
            </a:r>
            <a:endParaRPr lang="en-US" sz="1800" b="0" i="0" u="none" strike="noStrike" kern="1200" cap="none" dirty="0" smtClean="0">
              <a:solidFill>
                <a:schemeClr val="dk1"/>
              </a:solidFill>
              <a:effectLst/>
              <a:latin typeface="+mn-lt"/>
              <a:ea typeface="Calibri"/>
              <a:cs typeface="Calibri"/>
              <a:sym typeface="Calibri"/>
            </a:endParaRPr>
          </a:p>
          <a:p>
            <a:pPr marL="628650" lvl="1"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Telephone Directories (124,000)</a:t>
            </a:r>
            <a:endParaRPr lang="en-US" dirty="0" smtClean="0"/>
          </a:p>
          <a:p>
            <a:pPr marL="171450" lvl="0"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It’s big and growing</a:t>
            </a:r>
          </a:p>
          <a:p>
            <a:pPr marL="171450" lvl="0" indent="-171450">
              <a:buFont typeface="Arial" panose="020B0604020202020204" pitchFamily="34" charset="0"/>
              <a:buChar char="•"/>
            </a:pPr>
            <a:r>
              <a:rPr lang="en-US" sz="1200" b="0" i="0" u="none" strike="noStrike" kern="1200" cap="none" dirty="0" smtClean="0">
                <a:solidFill>
                  <a:schemeClr val="dk1"/>
                </a:solidFill>
                <a:effectLst/>
                <a:latin typeface="+mn-lt"/>
                <a:ea typeface="Calibri"/>
                <a:cs typeface="Calibri"/>
                <a:sym typeface="Calibri"/>
              </a:rPr>
              <a:t>About 20,000 tangible items arrive on the loading dock each week. through the U.S. Copyright Office About half of them get added to the collection. This means we add the equivalent of my hometown library to the Library of Congress every week</a:t>
            </a:r>
          </a:p>
          <a:p>
            <a:pPr marL="0" lvl="0" indent="0">
              <a:buFont typeface="Arial" panose="020B0604020202020204" pitchFamily="34" charset="0"/>
              <a:buNone/>
            </a:pPr>
            <a:endParaRPr lang="en-US" dirty="0" smtClean="0"/>
          </a:p>
          <a:p>
            <a:pPr>
              <a:buNone/>
            </a:pPr>
            <a:endParaRPr lang="en-US" dirty="0" smtClean="0"/>
          </a:p>
          <a:p>
            <a:r>
              <a:rPr lang="en-US" dirty="0" smtClean="0"/>
              <a:t/>
            </a:r>
            <a:br>
              <a:rPr lang="en-US" dirty="0" smtClean="0"/>
            </a:br>
            <a:endParaRPr lang="en-US" dirty="0" smtClean="0"/>
          </a:p>
          <a:p>
            <a:pPr marL="628650" lvl="1" indent="-171450">
              <a:buFont typeface="Arial" panose="020B0604020202020204" pitchFamily="34" charset="0"/>
              <a:buChar char="•"/>
            </a:pPr>
            <a:endParaRPr lang="en-US" sz="1800" b="0" i="0" u="none" strike="noStrike" kern="1200" cap="none" dirty="0" smtClean="0">
              <a:solidFill>
                <a:schemeClr val="dk1"/>
              </a:solidFill>
              <a:effectLst/>
              <a:latin typeface="+mn-lt"/>
              <a:ea typeface="Calibri"/>
              <a:cs typeface="Calibri"/>
              <a:sym typeface="Calibri"/>
            </a:endParaRPr>
          </a:p>
          <a:p>
            <a:pPr marL="0" indent="0">
              <a:buFont typeface="Arial" panose="020B0604020202020204" pitchFamily="34" charset="0"/>
              <a:buNone/>
            </a:pPr>
            <a:endParaRPr lang="en-US" dirty="0" smtClean="0"/>
          </a:p>
          <a:p>
            <a:pPr marL="171450" lvl="0" indent="-171450">
              <a:buFont typeface="Arial" panose="020B0604020202020204" pitchFamily="34" charset="0"/>
              <a:buChar char="•"/>
            </a:pPr>
            <a:endParaRPr lang="en-US" sz="1200" b="0" i="0" u="none" strike="noStrike" kern="1200" cap="none" dirty="0" smtClean="0">
              <a:solidFill>
                <a:schemeClr val="dk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14E7E592-C704-4A82-A164-1245DDC42C4D}" type="slidenum">
              <a:rPr lang="en-US" smtClean="0"/>
              <a:t>3</a:t>
            </a:fld>
            <a:endParaRPr lang="en-US"/>
          </a:p>
        </p:txBody>
      </p:sp>
    </p:spTree>
    <p:extLst>
      <p:ext uri="{BB962C8B-B14F-4D97-AF65-F5344CB8AC3E}">
        <p14:creationId xmlns:p14="http://schemas.microsoft.com/office/powerpoint/2010/main" val="419120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dk1"/>
                </a:solidFill>
                <a:effectLst/>
                <a:latin typeface="+mn-lt"/>
                <a:ea typeface="Calibri"/>
                <a:cs typeface="Calibri"/>
                <a:sym typeface="Calibri"/>
              </a:rPr>
              <a:t>These numbers don't even touch the digital collections, which is huge and growing.</a:t>
            </a:r>
            <a:r>
              <a:rPr lang="en-US" sz="1200" b="0" i="0" u="none" strike="noStrike" kern="1200" cap="none" baseline="0" dirty="0" smtClean="0">
                <a:solidFill>
                  <a:schemeClr val="dk1"/>
                </a:solidFill>
                <a:effectLst/>
                <a:latin typeface="+mn-lt"/>
                <a:ea typeface="Calibri"/>
                <a:cs typeface="Calibri"/>
                <a:sym typeface="Calibri"/>
              </a:rPr>
              <a:t> It includes </a:t>
            </a:r>
            <a:r>
              <a:rPr lang="en-US" sz="1200" b="0" i="0" u="none" strike="noStrike" kern="1200" cap="none" dirty="0" smtClean="0">
                <a:solidFill>
                  <a:schemeClr val="dk1"/>
                </a:solidFill>
                <a:effectLst/>
                <a:latin typeface="+mn-lt"/>
                <a:ea typeface="Calibri"/>
                <a:cs typeface="Calibri"/>
                <a:sym typeface="Calibri"/>
              </a:rPr>
              <a:t>material that has been digitized and our increasingly vast born digital collections. We have </a:t>
            </a:r>
            <a:r>
              <a:rPr lang="en-US" sz="1200" b="0" i="0" u="none" strike="noStrike" kern="1200" cap="none" dirty="0" err="1" smtClean="0">
                <a:solidFill>
                  <a:schemeClr val="dk1"/>
                </a:solidFill>
                <a:effectLst/>
                <a:latin typeface="+mn-lt"/>
                <a:ea typeface="Calibri"/>
                <a:cs typeface="Calibri"/>
                <a:sym typeface="Calibri"/>
              </a:rPr>
              <a:t>ejournals</a:t>
            </a:r>
            <a:r>
              <a:rPr lang="en-US" sz="1200" b="0" i="0" u="none" strike="noStrike" kern="1200" cap="none" dirty="0" smtClean="0">
                <a:solidFill>
                  <a:schemeClr val="dk1"/>
                </a:solidFill>
                <a:effectLst/>
                <a:latin typeface="+mn-lt"/>
                <a:ea typeface="Calibri"/>
                <a:cs typeface="Calibri"/>
                <a:sym typeface="Calibri"/>
              </a:rPr>
              <a:t>, </a:t>
            </a:r>
            <a:r>
              <a:rPr lang="en-US" sz="1200" b="0" i="0" u="none" strike="noStrike" kern="1200" cap="none" dirty="0" err="1" smtClean="0">
                <a:solidFill>
                  <a:schemeClr val="dk1"/>
                </a:solidFill>
                <a:effectLst/>
                <a:latin typeface="+mn-lt"/>
                <a:ea typeface="Calibri"/>
                <a:cs typeface="Calibri"/>
                <a:sym typeface="Calibri"/>
              </a:rPr>
              <a:t>ebooks</a:t>
            </a:r>
            <a:r>
              <a:rPr lang="en-US" sz="1200" b="0" i="0" u="none" strike="noStrike" kern="1200" cap="none" dirty="0" smtClean="0">
                <a:solidFill>
                  <a:schemeClr val="dk1"/>
                </a:solidFill>
                <a:effectLst/>
                <a:latin typeface="+mn-lt"/>
                <a:ea typeface="Calibri"/>
                <a:cs typeface="Calibri"/>
                <a:sym typeface="Calibri"/>
              </a:rPr>
              <a:t>, PDF</a:t>
            </a:r>
            <a:r>
              <a:rPr lang="en-US" sz="1200" b="0" i="0" u="none" strike="noStrike" kern="1200" cap="none" baseline="0" dirty="0" smtClean="0">
                <a:solidFill>
                  <a:schemeClr val="dk1"/>
                </a:solidFill>
                <a:effectLst/>
                <a:latin typeface="+mn-lt"/>
                <a:ea typeface="Calibri"/>
                <a:cs typeface="Calibri"/>
                <a:sym typeface="Calibri"/>
              </a:rPr>
              <a:t> government documents, websites.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baseline="0" dirty="0" smtClean="0">
                <a:solidFill>
                  <a:schemeClr val="dk1"/>
                </a:solidFill>
                <a:effectLst/>
                <a:latin typeface="+mn-lt"/>
                <a:ea typeface="Calibri"/>
                <a:cs typeface="Calibri"/>
                <a:sym typeface="Calibri"/>
              </a:rPr>
              <a:t>In 2017, the Library published it’s first ever Digital Collecting Plan  </a:t>
            </a:r>
            <a:r>
              <a:rPr lang="en-US" sz="1200" b="0" i="0" u="none" strike="noStrike" kern="1200" cap="none" dirty="0" smtClean="0">
                <a:solidFill>
                  <a:schemeClr val="dk1"/>
                </a:solidFill>
                <a:effectLst/>
                <a:latin typeface="+mn-lt"/>
                <a:ea typeface="Calibri"/>
                <a:cs typeface="Calibri"/>
                <a:sym typeface="Calibri"/>
              </a:rPr>
              <a:t>https://www.loc.gov/acq/devpol/CollectingDigitalContent.pdf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cap="none" dirty="0" smtClean="0">
              <a:solidFill>
                <a:schemeClr val="dk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smtClean="0">
              <a:solidFill>
                <a:schemeClr val="dk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libri"/>
                <a:ea typeface="Calibri"/>
                <a:cs typeface="Calibri"/>
                <a:sym typeface="Calibri"/>
              </a:rPr>
              <a:t>Image:</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baseline="0" dirty="0" smtClean="0">
                <a:solidFill>
                  <a:schemeClr val="dk1"/>
                </a:solidFill>
                <a:effectLst/>
                <a:latin typeface="+mn-lt"/>
                <a:ea typeface="Calibri"/>
                <a:cs typeface="Calibri"/>
                <a:sym typeface="Calibri"/>
              </a:rPr>
              <a:t>Screenshots of collection thumbnails at https://www.loc.gov/collections/?st=grid</a:t>
            </a:r>
            <a:endParaRPr lang="en-US" sz="1200" b="0" i="0" u="none" strike="noStrike" kern="1200"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739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Content shared via social media is just one of</a:t>
            </a:r>
            <a:r>
              <a:rPr lang="en-US" baseline="0" dirty="0" smtClean="0"/>
              <a:t> the many</a:t>
            </a:r>
            <a:r>
              <a:rPr lang="en-US" dirty="0" smtClean="0"/>
              <a:t> digital objects</a:t>
            </a:r>
            <a:r>
              <a:rPr lang="en-US" baseline="0" dirty="0" smtClean="0"/>
              <a:t> in our many collections. </a:t>
            </a:r>
            <a:r>
              <a:rPr lang="en-US" sz="1200" kern="1200" dirty="0" smtClean="0">
                <a:solidFill>
                  <a:schemeClr val="tx1"/>
                </a:solidFill>
                <a:effectLst/>
                <a:latin typeface="+mn-lt"/>
                <a:ea typeface="+mn-ea"/>
                <a:cs typeface="+mn-cs"/>
              </a:rPr>
              <a:t>Because we value all formats for the</a:t>
            </a:r>
            <a:r>
              <a:rPr lang="en-US" sz="1200" kern="1200" baseline="0" dirty="0" smtClean="0">
                <a:solidFill>
                  <a:schemeClr val="tx1"/>
                </a:solidFill>
                <a:effectLst/>
                <a:latin typeface="+mn-lt"/>
                <a:ea typeface="+mn-ea"/>
                <a:cs typeface="+mn-cs"/>
              </a:rPr>
              <a:t> expression of content</a:t>
            </a:r>
            <a:r>
              <a:rPr lang="en-US" sz="1200" kern="1200" dirty="0" smtClean="0">
                <a:solidFill>
                  <a:schemeClr val="tx1"/>
                </a:solidFill>
                <a:effectLst/>
                <a:latin typeface="+mn-lt"/>
                <a:ea typeface="+mn-ea"/>
                <a:cs typeface="+mn-cs"/>
              </a:rPr>
              <a:t>, we recognize the need</a:t>
            </a:r>
            <a:r>
              <a:rPr lang="en-US" sz="1200" kern="1200" baseline="0" dirty="0" smtClean="0">
                <a:solidFill>
                  <a:schemeClr val="tx1"/>
                </a:solidFill>
                <a:effectLst/>
                <a:latin typeface="+mn-lt"/>
                <a:ea typeface="+mn-ea"/>
                <a:cs typeface="+mn-cs"/>
              </a:rPr>
              <a:t> to archive social media and see potential in future research use. M</a:t>
            </a:r>
            <a:r>
              <a:rPr lang="en-US" sz="1200" kern="1200" dirty="0" smtClean="0">
                <a:solidFill>
                  <a:schemeClr val="tx1"/>
                </a:solidFill>
                <a:effectLst/>
                <a:latin typeface="+mn-lt"/>
                <a:ea typeface="+mn-ea"/>
                <a:cs typeface="+mn-cs"/>
              </a:rPr>
              <a:t>oving forward as a library requires collection of social media.</a:t>
            </a:r>
            <a:r>
              <a:rPr lang="en-US"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Here are a few examples: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Web archiving social media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web archiving program began in 2000, long before many social media platforms came about. As the program has matured, new social media platforms emerged, </a:t>
            </a:r>
            <a:r>
              <a:rPr lang="en-US" baseline="0" dirty="0" err="1" smtClean="0"/>
              <a:t>smf</a:t>
            </a:r>
            <a:r>
              <a:rPr lang="en-US" baseline="0" dirty="0" smtClean="0"/>
              <a:t> we began collecting select social media content within the web archiving program. These are typically social media accounts associated with sites identified for collection in event-and thematic archives. So for instance, if we are archiving an organization’s website, we also attempt to archive that organization’s content on third party sites to create a comprehensive capture of their web presence.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Because of this, the web archives include material published via Facebook, Twitter, Pinterest, </a:t>
            </a:r>
            <a:r>
              <a:rPr lang="en-US" baseline="0" dirty="0" err="1" smtClean="0"/>
              <a:t>Youtube</a:t>
            </a:r>
            <a:r>
              <a:rPr lang="en-US" baseline="0" dirty="0" smtClean="0"/>
              <a:t>, Spotify, and Friendster. </a:t>
            </a:r>
            <a:r>
              <a:rPr lang="en-US" b="1" baseline="0" dirty="0" smtClean="0"/>
              <a:t>From </a:t>
            </a:r>
            <a:r>
              <a:rPr lang="en-US" b="1" baseline="0" dirty="0" err="1" smtClean="0"/>
              <a:t>myspace</a:t>
            </a:r>
            <a:r>
              <a:rPr lang="en-US" b="1" baseline="0" dirty="0" smtClean="0"/>
              <a:t> to McCain space.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Some candidates and organizations ONLY have Facebook pages – for them, Facebook has replaced use of traditional websites. In once case, a candidate running for office had a twitter feed as his “campaign site” – nothing else. To properly document elections, we must try to acquire this content.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Social media archiving is a challenge however, content behind logins is difficult to capture. The archival crawlers we use for web archiving have a difficult time keeping up with the technology used by social media companies. There are specialized tools and we are investing alternative options to improve results.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When </a:t>
            </a:r>
            <a:r>
              <a:rPr lang="en-US" baseline="0" dirty="0" err="1" smtClean="0"/>
              <a:t>Youtube</a:t>
            </a:r>
            <a:r>
              <a:rPr lang="en-US" baseline="0" dirty="0" smtClean="0"/>
              <a:t> began in 2005, we started adding content to our web archives. We estimate that 30-35% of our 1.5 petabytes of </a:t>
            </a:r>
            <a:r>
              <a:rPr lang="en-US" baseline="0" dirty="0" err="1" smtClean="0"/>
              <a:t>webarchives</a:t>
            </a:r>
            <a:r>
              <a:rPr lang="en-US" baseline="0" dirty="0" smtClean="0"/>
              <a:t> are </a:t>
            </a:r>
            <a:r>
              <a:rPr lang="en-US" baseline="0" dirty="0" err="1" smtClean="0"/>
              <a:t>Youtube</a:t>
            </a:r>
            <a:r>
              <a:rPr lang="en-US" baseline="0" dirty="0" smtClean="0"/>
              <a:t> content. Note: We’ve preserved this, but access to it remains a challenge as our access tools don’t easily display </a:t>
            </a:r>
            <a:r>
              <a:rPr lang="en-US" baseline="0" dirty="0" err="1" smtClean="0"/>
              <a:t>youtube</a:t>
            </a:r>
            <a:r>
              <a:rPr lang="en-US" baseline="0" dirty="0" smtClean="0"/>
              <a:t> videos. Further exploration into alternative access tools is required.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Twitter Archive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2010, the Library announced the acquisition of the entire archive of public tweets, beginning with the first tweets in 2006 through 2010, and continuing with all public tweets going forward.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Library now has a secure collection of tweet text, documenting the first 12 years (2006-2017) of this dynamic communications channel—its emergence, its applications and its evolution.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2017, the Library announced a change in collection practices which ended this collection of public tweets.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Library regularly reviews its collections practices to account for environmental shifts, diversity of collections and topics, cost effectiveness, use of collections and other factors. This change results from such a review.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Some important details: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Library will continue to preserve and secure its collection of tweet text</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(through the web archives)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Twitter collection will remain embargoed until access issues can be resolved in a cost-effective and sustainable manner.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Library does not generally acquire</a:t>
            </a:r>
            <a:r>
              <a:rPr lang="en-US" sz="1200" b="0" i="0" kern="1200" baseline="0" dirty="0" smtClean="0">
                <a:solidFill>
                  <a:schemeClr val="tx1"/>
                </a:solidFill>
                <a:effectLst/>
                <a:latin typeface="+mn-lt"/>
                <a:ea typeface="+mn-ea"/>
                <a:cs typeface="+mn-cs"/>
              </a:rPr>
              <a:t> all content published on a particular platform. Instead, we collect selectively according to our collection policies. Following that model, as we do for all other platforms, the Library is exploring how it will collect additional tweets selectively.</a:t>
            </a:r>
            <a:endParaRPr lang="en-US" sz="1200" b="0" i="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more information http://blogs.loc.gov/loc/2017/12/update-on-the-twitter-archive-at-the-library-of-congress-2/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Images: Screenshots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http://webarchive.loc.gov/all/20070704184930/http://www.myspace.com/mittromney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http://webarchive.loc.gov/all/20080507183213/http://www.barackobama.com/index.php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http://webarchive.loc.gov/all/20080402223702/http://www.johnmccain.com/Connecting/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http://webarchive.loc.gov/onsite/20110209091946/http://www.lwv.org//AM/Template.cfm?Section=&amp;WebsiteKey=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http://webarchive.loc.gov/all/20071118185505/http://www.youtube.com/user/unicef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http://webarchive.loc.gov/all/20040114034210/http://www.friendster.com/index.jsp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14E7E592-C704-4A82-A164-1245DDC42C4D}" type="slidenum">
              <a:rPr lang="en-US" smtClean="0"/>
              <a:t>5</a:t>
            </a:fld>
            <a:endParaRPr lang="en-US"/>
          </a:p>
        </p:txBody>
      </p:sp>
    </p:spTree>
    <p:extLst>
      <p:ext uri="{BB962C8B-B14F-4D97-AF65-F5344CB8AC3E}">
        <p14:creationId xmlns:p14="http://schemas.microsoft.com/office/powerpoint/2010/main" val="419253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100" b="1" dirty="0" smtClean="0">
                <a:effectLst/>
                <a:latin typeface="Palatino Linotype" panose="02040502050505030304" pitchFamily="18" charset="0"/>
                <a:ea typeface="Corbel" panose="020B0503020204020204" pitchFamily="34" charset="0"/>
                <a:cs typeface="Times New Roman" panose="02020603050405020304" pitchFamily="18" charset="0"/>
              </a:rPr>
              <a:t>Wikipedia</a:t>
            </a:r>
            <a:r>
              <a:rPr lang="en-US" sz="1100" b="1" baseline="0" dirty="0" smtClean="0">
                <a:effectLst/>
                <a:latin typeface="Palatino Linotype" panose="02040502050505030304" pitchFamily="18" charset="0"/>
                <a:ea typeface="Corbel" panose="020B0503020204020204" pitchFamily="34" charset="0"/>
                <a:cs typeface="Times New Roman" panose="02020603050405020304" pitchFamily="18" charset="0"/>
              </a:rPr>
              <a:t> collecting </a:t>
            </a:r>
            <a:endParaRPr lang="en-US" sz="1100" b="1" dirty="0" smtClean="0">
              <a:effectLst/>
              <a:latin typeface="Palatino Linotype" panose="02040502050505030304" pitchFamily="18" charset="0"/>
              <a:ea typeface="Corbel" panose="020B050302020402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The Library has collected Wikipedia in its web archives and more recently, as a dataset.</a:t>
            </a:r>
          </a:p>
          <a:p>
            <a:pPr marL="171450" marR="0" lvl="0" indent="-171450">
              <a:spcBef>
                <a:spcPts val="0"/>
              </a:spcBef>
              <a:spcAft>
                <a:spcPts val="0"/>
              </a:spcAft>
              <a:buFont typeface="Arial" panose="020B0604020202020204" pitchFamily="34" charset="0"/>
              <a:buChar char="•"/>
            </a:pPr>
            <a:r>
              <a:rPr lang="en-US" sz="1200" b="0" i="0" kern="1200" dirty="0" smtClean="0">
                <a:solidFill>
                  <a:schemeClr val="tx1"/>
                </a:solidFill>
                <a:effectLst/>
                <a:latin typeface="+mn-lt"/>
                <a:ea typeface="+mn-ea"/>
                <a:cs typeface="+mn-cs"/>
              </a:rPr>
              <a:t>This work</a:t>
            </a:r>
            <a:r>
              <a:rPr lang="en-US" sz="1200" b="0" i="0" kern="1200" baseline="0" dirty="0" smtClean="0">
                <a:solidFill>
                  <a:schemeClr val="tx1"/>
                </a:solidFill>
                <a:effectLst/>
                <a:latin typeface="+mn-lt"/>
                <a:ea typeface="+mn-ea"/>
                <a:cs typeface="+mn-cs"/>
              </a:rPr>
              <a:t> follows from an element in </a:t>
            </a:r>
            <a:r>
              <a:rPr lang="en-US" sz="1200" b="0" i="0" kern="1200" dirty="0" smtClean="0">
                <a:solidFill>
                  <a:schemeClr val="tx1"/>
                </a:solidFill>
                <a:effectLst/>
                <a:latin typeface="+mn-lt"/>
                <a:ea typeface="+mn-ea"/>
                <a:cs typeface="+mn-cs"/>
              </a:rPr>
              <a:t>The Library of Congress Digital Collecting Plan: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“Expand collecting of appropriate datasets and other large units of content”. For FY2018, the Library </a:t>
            </a:r>
            <a:r>
              <a:rPr lang="en-US" sz="1200" b="0" i="0" kern="1200" dirty="0" err="1" smtClean="0">
                <a:solidFill>
                  <a:schemeClr val="tx1"/>
                </a:solidFill>
                <a:effectLst/>
                <a:latin typeface="+mn-lt"/>
                <a:ea typeface="+mn-ea"/>
                <a:cs typeface="+mn-cs"/>
              </a:rPr>
              <a:t>will“On</a:t>
            </a:r>
            <a:r>
              <a:rPr lang="en-US" sz="1200" b="0" i="0" kern="1200" dirty="0" smtClean="0">
                <a:solidFill>
                  <a:schemeClr val="tx1"/>
                </a:solidFill>
                <a:effectLst/>
                <a:latin typeface="+mn-lt"/>
                <a:ea typeface="+mn-ea"/>
                <a:cs typeface="+mn-cs"/>
              </a:rPr>
              <a:t> a pilot basis, acquire sample large sets of content for the purpose of providing bulk download and text mining capabilities to the Library’s users”. </a:t>
            </a:r>
          </a:p>
          <a:p>
            <a:pPr marL="171450" marR="0" lvl="0" indent="-171450">
              <a:spcBef>
                <a:spcPts val="0"/>
              </a:spcBef>
              <a:spcAft>
                <a:spcPts val="0"/>
              </a:spcAft>
              <a:buFont typeface="Arial" panose="020B0604020202020204" pitchFamily="34" charset="0"/>
              <a:buChar char="•"/>
            </a:pPr>
            <a:r>
              <a:rPr lang="en-US" sz="1200" b="0" i="0" kern="1200" dirty="0" smtClean="0">
                <a:solidFill>
                  <a:schemeClr val="tx1"/>
                </a:solidFill>
                <a:effectLst/>
                <a:latin typeface="+mn-lt"/>
                <a:ea typeface="+mn-ea"/>
                <a:cs typeface="+mn-cs"/>
              </a:rPr>
              <a:t>Wikipedia has been identified as a foundational exemplar for standardizing digital acquisition processes at the Library.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goals of this project are to </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Download, process, and make available all English-language Wikipedia content.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Document workflows for end-to-end processes for acquiring and providing public access to Wikipedia assets.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Develop plan for subsequent acquisitions of non-English-language Wikipedia content.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Develop standard operating procedures for annual acquisitions of all Wikipedia content.</a:t>
            </a:r>
            <a:endPar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Independently, Wikipedia was also interested in improving link rot of citations in its articles, so began automatically linking to Library of Congress web archive content (as well as other web archives) where we have captured pages that are cited in Wikipedia articles. The result is driving more referral traffic to the Library’s web archive collections, with minimal effort by the Library. </a:t>
            </a:r>
          </a:p>
          <a:p>
            <a:endParaRPr lang="en-US" dirty="0" smtClean="0"/>
          </a:p>
          <a:p>
            <a:r>
              <a:rPr lang="en-US" dirty="0" smtClean="0"/>
              <a:t>Image: https://dumps.wikimedia.org/archive/</a:t>
            </a:r>
          </a:p>
          <a:p>
            <a:endParaRPr lang="en-US" dirty="0" smtClean="0"/>
          </a:p>
          <a:p>
            <a:endParaRPr lang="en-US" dirty="0" smtClean="0"/>
          </a:p>
          <a:p>
            <a:endParaRPr lang="en-US" sz="1050" b="1" dirty="0" smtClean="0"/>
          </a:p>
        </p:txBody>
      </p:sp>
      <p:sp>
        <p:nvSpPr>
          <p:cNvPr id="4" name="Slide Number Placeholder 3"/>
          <p:cNvSpPr>
            <a:spLocks noGrp="1"/>
          </p:cNvSpPr>
          <p:nvPr>
            <p:ph type="sldNum" sz="quarter" idx="10"/>
          </p:nvPr>
        </p:nvSpPr>
        <p:spPr/>
        <p:txBody>
          <a:bodyPr/>
          <a:lstStyle/>
          <a:p>
            <a:fld id="{14E7E592-C704-4A82-A164-1245DDC42C4D}" type="slidenum">
              <a:rPr lang="en-US" smtClean="0"/>
              <a:t>6</a:t>
            </a:fld>
            <a:endParaRPr lang="en-US"/>
          </a:p>
        </p:txBody>
      </p:sp>
    </p:spTree>
    <p:extLst>
      <p:ext uri="{BB962C8B-B14F-4D97-AF65-F5344CB8AC3E}">
        <p14:creationId xmlns:p14="http://schemas.microsoft.com/office/powerpoint/2010/main" val="75035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100" b="1" dirty="0" smtClean="0"/>
              <a:t>Lessons Learned: Scale of Collecting</a:t>
            </a:r>
          </a:p>
          <a:p>
            <a:pPr marL="0" marR="0" lvl="0" indent="0">
              <a:spcBef>
                <a:spcPts val="0"/>
              </a:spcBef>
              <a:spcAft>
                <a:spcPts val="0"/>
              </a:spcAft>
              <a:buFont typeface="Symbol" panose="05050102010706020507" pitchFamily="18" charset="2"/>
              <a:buNone/>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How do you plan and scale infrastructure to meet the sometimes exponential growth of a given content stream?</a:t>
            </a:r>
          </a:p>
          <a:p>
            <a:pPr marL="742950" marR="0" lvl="1" indent="-285750">
              <a:spcBef>
                <a:spcPts val="0"/>
              </a:spcBef>
              <a:spcAft>
                <a:spcPts val="0"/>
              </a:spcAft>
              <a:buFont typeface="Courier New" panose="02070309020205020404" pitchFamily="49" charset="0"/>
              <a:buChar char="o"/>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There’s no way</a:t>
            </a: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 we as LC or any one institution can capture it all. Decisions are needed about what to preserve. Those decisions are made by institutions based on collecting scope and policies, and often determined by legal requirements or limitations. </a:t>
            </a:r>
          </a:p>
          <a:p>
            <a:pPr marL="742950" marR="0" lvl="1" indent="-285750">
              <a:spcBef>
                <a:spcPts val="0"/>
              </a:spcBef>
              <a:spcAft>
                <a:spcPts val="0"/>
              </a:spcAft>
              <a:buFont typeface="Courier New" panose="02070309020205020404" pitchFamily="49" charset="0"/>
              <a:buChar char="o"/>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Preserving entire streams probably isn’t realistic for most libraries, though has happened in some cases (an example: Geocities and Internet Archive https://archive.org/web/geocities.php). </a:t>
            </a:r>
          </a:p>
          <a:p>
            <a:pPr marL="742950" marR="0" lvl="1" indent="-285750">
              <a:spcBef>
                <a:spcPts val="0"/>
              </a:spcBef>
              <a:spcAft>
                <a:spcPts val="0"/>
              </a:spcAft>
              <a:buFont typeface="Courier New" panose="02070309020205020404" pitchFamily="49" charset="0"/>
              <a:buChar char="o"/>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There are challenges to preserving ingesting and preserving entire streams of content. These platforms have massive quantities of data, being produced faster than we can acquire it.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But even preserving selectively, Libraries have to plan for tremendous growth – there are storage considerations and processing needs that go beyond just storing the data and making it accessible. Description at scale is a challenge.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We are just beginning to understand and anticipate researcher needs when it comes to use of large data sets; we need tools to process digital collections in new ways. Tools are also needed to provide access and to allow for search and discovery.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Just as we think we have a handle on one stream, a new one appears.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We also can’t fully anticipate the next generation of social media platforms: what they will look like, how they will be adopted by users, and what value they will have for future research. In the meantime, we monitor new platform usage appear in our web archives and monitor such trend reports as those published by Pew: http://www.pewinternet.org/2018/03/01/social-media-use-in-2018/ </a:t>
            </a:r>
            <a:endPar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endParaRPr>
          </a:p>
          <a:p>
            <a:pPr marL="457200" marR="0" lvl="1" indent="0">
              <a:spcBef>
                <a:spcPts val="0"/>
              </a:spcBef>
              <a:spcAft>
                <a:spcPts val="0"/>
              </a:spcAft>
              <a:buFont typeface="Courier New" panose="02070309020205020404" pitchFamily="49" charset="0"/>
              <a:buNone/>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 </a:t>
            </a:r>
            <a:endParaRPr lang="en-US" b="0" i="0" baseline="0" dirty="0" smtClean="0"/>
          </a:p>
          <a:p>
            <a:r>
              <a:rPr lang="en-US" b="0" i="0" baseline="0" dirty="0" smtClean="0"/>
              <a:t>Images: </a:t>
            </a:r>
          </a:p>
          <a:p>
            <a:r>
              <a:rPr lang="en-US" b="0" i="0" baseline="0" dirty="0" smtClean="0"/>
              <a:t>Illustration: </a:t>
            </a:r>
            <a:r>
              <a:rPr lang="en-US" sz="1200" b="0" i="0" kern="1200" dirty="0" smtClean="0">
                <a:solidFill>
                  <a:schemeClr val="tx1"/>
                </a:solidFill>
                <a:effectLst/>
                <a:latin typeface="+mn-lt"/>
                <a:ea typeface="+mn-ea"/>
                <a:cs typeface="+mn-cs"/>
              </a:rPr>
              <a:t>Copyright of digitalbevaring.dk and shared under a CC BY 2.5 Denmark </a:t>
            </a:r>
            <a:r>
              <a:rPr lang="en-US" sz="1200" b="0" i="0" kern="1200" dirty="0" err="1" smtClean="0">
                <a:solidFill>
                  <a:schemeClr val="tx1"/>
                </a:solidFill>
                <a:effectLst/>
                <a:latin typeface="+mn-lt"/>
                <a:ea typeface="+mn-ea"/>
                <a:cs typeface="+mn-cs"/>
              </a:rPr>
              <a:t>licence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https://creativecommons.org/licenses/by/2.5/dk/deed.en_GB </a:t>
            </a:r>
          </a:p>
          <a:p>
            <a:r>
              <a:rPr lang="en-US" sz="1200" b="0" i="0" kern="1200" baseline="0" dirty="0" smtClean="0">
                <a:solidFill>
                  <a:schemeClr val="tx1"/>
                </a:solidFill>
                <a:effectLst/>
                <a:latin typeface="+mn-lt"/>
                <a:ea typeface="+mn-ea"/>
                <a:cs typeface="+mn-cs"/>
              </a:rPr>
              <a:t>Chart: </a:t>
            </a:r>
            <a:r>
              <a:rPr lang="en-US" b="0" i="0" baseline="0" dirty="0" smtClean="0"/>
              <a:t>Growth of Library of Congress Web Archives, 2010-2017</a:t>
            </a:r>
            <a:endParaRPr lang="en-US" b="0" i="0" dirty="0"/>
          </a:p>
        </p:txBody>
      </p:sp>
      <p:sp>
        <p:nvSpPr>
          <p:cNvPr id="4" name="Slide Number Placeholder 3"/>
          <p:cNvSpPr>
            <a:spLocks noGrp="1"/>
          </p:cNvSpPr>
          <p:nvPr>
            <p:ph type="sldNum" sz="quarter" idx="10"/>
          </p:nvPr>
        </p:nvSpPr>
        <p:spPr/>
        <p:txBody>
          <a:bodyPr/>
          <a:lstStyle/>
          <a:p>
            <a:fld id="{14E7E592-C704-4A82-A164-1245DDC42C4D}" type="slidenum">
              <a:rPr lang="en-US" smtClean="0"/>
              <a:t>7</a:t>
            </a:fld>
            <a:endParaRPr lang="en-US"/>
          </a:p>
        </p:txBody>
      </p:sp>
    </p:spTree>
    <p:extLst>
      <p:ext uri="{BB962C8B-B14F-4D97-AF65-F5344CB8AC3E}">
        <p14:creationId xmlns:p14="http://schemas.microsoft.com/office/powerpoint/2010/main" val="58493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Economic value of social media</a:t>
            </a:r>
            <a:r>
              <a:rPr lang="en-US" b="1" baseline="0" dirty="0" smtClean="0"/>
              <a:t> content  </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Selling the content (or access to it) managed by social media companies has become an important part of many social media business models.  This has implications for libraries managing, securing, and serving large datasets of social media content.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Social media</a:t>
            </a:r>
            <a:r>
              <a:rPr lang="en-US" sz="1200" kern="1200" baseline="0" dirty="0" smtClean="0">
                <a:solidFill>
                  <a:schemeClr val="tx1"/>
                </a:solidFill>
                <a:effectLst/>
                <a:latin typeface="+mn-lt"/>
                <a:ea typeface="+mn-ea"/>
                <a:cs typeface="+mn-cs"/>
              </a:rPr>
              <a:t> d</a:t>
            </a:r>
            <a:r>
              <a:rPr lang="en-US" sz="1200" kern="1200" dirty="0" smtClean="0">
                <a:solidFill>
                  <a:schemeClr val="tx1"/>
                </a:solidFill>
                <a:effectLst/>
                <a:latin typeface="+mn-lt"/>
                <a:ea typeface="+mn-ea"/>
                <a:cs typeface="+mn-cs"/>
              </a:rPr>
              <a:t>atasets are worth a lot of money.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Social media companies make profits on repackaging or providing access to the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companies providing access have money to invest in search and discovery tools – Libraries can’t compete.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Along with having money to invest in search and discovery tools, companies</a:t>
            </a:r>
            <a:r>
              <a:rPr lang="en-US" sz="1200" kern="1200" baseline="0" dirty="0" smtClean="0">
                <a:solidFill>
                  <a:schemeClr val="tx1"/>
                </a:solidFill>
                <a:effectLst/>
                <a:latin typeface="+mn-lt"/>
                <a:ea typeface="+mn-ea"/>
                <a:cs typeface="+mn-cs"/>
              </a:rPr>
              <a:t> that are creating and selling social media content</a:t>
            </a:r>
            <a:r>
              <a:rPr lang="en-US" sz="1200" kern="1200" dirty="0" smtClean="0">
                <a:solidFill>
                  <a:schemeClr val="tx1"/>
                </a:solidFill>
                <a:effectLst/>
                <a:latin typeface="+mn-lt"/>
                <a:ea typeface="+mn-ea"/>
                <a:cs typeface="+mn-cs"/>
              </a:rPr>
              <a:t> have knowledge of and access to their proprietary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smtClean="0">
                <a:solidFill>
                  <a:schemeClr val="tx1"/>
                </a:solidFill>
                <a:effectLst/>
                <a:latin typeface="+mn-lt"/>
                <a:ea typeface="+mn-ea"/>
                <a:cs typeface="+mn-cs"/>
              </a:rPr>
              <a:t>“Collecting and analyzing millions of data points from social media require a lot of computing power.” – </a:t>
            </a:r>
            <a:r>
              <a:rPr lang="en-US" sz="1200" b="0" i="0" kern="1200" dirty="0" smtClean="0">
                <a:solidFill>
                  <a:schemeClr val="tx1"/>
                </a:solidFill>
                <a:effectLst/>
                <a:latin typeface="+mn-lt"/>
                <a:ea typeface="+mn-ea"/>
                <a:cs typeface="+mn-cs"/>
              </a:rPr>
              <a:t>from https://netlytic.org/home/?page_id=10834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There is value for libraries is in collecting and ensuring long-term preservation. Researchers in 50, 100 years will be happy we’ve preserved this content. The tools will improve, the computing power that we have access too hopefully will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Images: Screenshots from social media data companies</a:t>
            </a:r>
          </a:p>
          <a:p>
            <a:endParaRPr lang="en-US" baseline="0" dirty="0" smtClean="0"/>
          </a:p>
        </p:txBody>
      </p:sp>
      <p:sp>
        <p:nvSpPr>
          <p:cNvPr id="4" name="Slide Number Placeholder 3"/>
          <p:cNvSpPr>
            <a:spLocks noGrp="1"/>
          </p:cNvSpPr>
          <p:nvPr>
            <p:ph type="sldNum" sz="quarter" idx="10"/>
          </p:nvPr>
        </p:nvSpPr>
        <p:spPr/>
        <p:txBody>
          <a:bodyPr/>
          <a:lstStyle/>
          <a:p>
            <a:fld id="{14E7E592-C704-4A82-A164-1245DDC42C4D}" type="slidenum">
              <a:rPr lang="en-US" smtClean="0"/>
              <a:t>8</a:t>
            </a:fld>
            <a:endParaRPr lang="en-US"/>
          </a:p>
        </p:txBody>
      </p:sp>
    </p:spTree>
    <p:extLst>
      <p:ext uri="{BB962C8B-B14F-4D97-AF65-F5344CB8AC3E}">
        <p14:creationId xmlns:p14="http://schemas.microsoft.com/office/powerpoint/2010/main" val="650701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100" b="1" dirty="0" smtClean="0"/>
              <a:t>Lessons Learned: User Privacy /Content fixity </a:t>
            </a:r>
          </a:p>
          <a:p>
            <a:pPr marL="171450" marR="0" lvl="0" indent="-171450">
              <a:spcBef>
                <a:spcPts val="0"/>
              </a:spcBef>
              <a:spcAft>
                <a:spcPts val="0"/>
              </a:spcAft>
              <a:buFont typeface="Arial" panose="020B0604020202020204" pitchFamily="34" charset="0"/>
              <a:buChar char="•"/>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For those considering acquiring social media, how willing are you to allow the content to be changed and by whom?</a:t>
            </a:r>
          </a:p>
          <a:p>
            <a:pPr marL="628650" marR="0" lvl="1" indent="-171450">
              <a:spcBef>
                <a:spcPts val="0"/>
              </a:spcBef>
              <a:spcAft>
                <a:spcPts val="0"/>
              </a:spcAft>
              <a:buFont typeface="Arial" panose="020B0604020202020204" pitchFamily="34" charset="0"/>
              <a:buChar char="•"/>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Library</a:t>
            </a: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 has a role in ensuring that content is “as it was” when we archived it. </a:t>
            </a:r>
          </a:p>
          <a:p>
            <a:pPr marL="628650" marR="0" lvl="1" indent="-171450">
              <a:spcBef>
                <a:spcPts val="0"/>
              </a:spcBef>
              <a:spcAft>
                <a:spcPts val="0"/>
              </a:spcAft>
              <a:buFont typeface="Arial" panose="020B0604020202020204" pitchFamily="34" charset="0"/>
              <a:buChar cha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In one recent case, having the same content in multiple archives dissuaded recent claims that the Internet Archive was “hacked.”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Some preservation tools build in features</a:t>
            </a:r>
            <a:r>
              <a:rPr lang="en-US" sz="1100" kern="1200" baseline="0" dirty="0" smtClean="0">
                <a:solidFill>
                  <a:schemeClr val="tx1"/>
                </a:solidFill>
                <a:effectLst/>
                <a:latin typeface="+mn-lt"/>
                <a:ea typeface="+mn-ea"/>
                <a:cs typeface="+mn-cs"/>
              </a:rPr>
              <a:t> that support fixity. For example, o</a:t>
            </a:r>
            <a:r>
              <a:rPr lang="en-US" sz="1100" kern="1200" dirty="0" smtClean="0">
                <a:solidFill>
                  <a:schemeClr val="tx1"/>
                </a:solidFill>
                <a:effectLst/>
                <a:latin typeface="+mn-lt"/>
                <a:ea typeface="+mn-ea"/>
                <a:cs typeface="+mn-cs"/>
              </a:rPr>
              <a:t>ne of the unique features of the tool Social</a:t>
            </a:r>
            <a:r>
              <a:rPr lang="en-US" sz="1100" kern="1200" baseline="0" dirty="0" smtClean="0">
                <a:solidFill>
                  <a:schemeClr val="tx1"/>
                </a:solidFill>
                <a:effectLst/>
                <a:latin typeface="+mn-lt"/>
                <a:ea typeface="+mn-ea"/>
                <a:cs typeface="+mn-cs"/>
              </a:rPr>
              <a:t> Feed manager</a:t>
            </a:r>
            <a:r>
              <a:rPr lang="en-US" sz="1100" kern="1200" dirty="0" smtClean="0">
                <a:solidFill>
                  <a:schemeClr val="tx1"/>
                </a:solidFill>
                <a:effectLst/>
                <a:latin typeface="+mn-lt"/>
                <a:ea typeface="+mn-ea"/>
                <a:cs typeface="+mn-cs"/>
              </a:rPr>
              <a:t> is that they record</a:t>
            </a:r>
            <a:r>
              <a:rPr lang="en-US" sz="1100" kern="1200" baseline="0" dirty="0" smtClean="0">
                <a:solidFill>
                  <a:schemeClr val="tx1"/>
                </a:solidFill>
                <a:effectLst/>
                <a:latin typeface="+mn-lt"/>
                <a:ea typeface="+mn-ea"/>
                <a:cs typeface="+mn-cs"/>
              </a:rPr>
              <a:t> their</a:t>
            </a:r>
            <a:r>
              <a:rPr lang="en-US" sz="1100" kern="1200" dirty="0" smtClean="0">
                <a:solidFill>
                  <a:schemeClr val="tx1"/>
                </a:solidFill>
                <a:effectLst/>
                <a:latin typeface="+mn-lt"/>
                <a:ea typeface="+mn-ea"/>
                <a:cs typeface="+mn-cs"/>
              </a:rPr>
              <a:t> interactions with social media APIs in WARC files.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What legal and ethical obligations do libraries</a:t>
            </a: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 and others preserving social media content </a:t>
            </a: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have to the original authors of the content?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How to we protect the rights of users who have deleted content from the very platforms that we are archiving?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Legal obligations</a:t>
            </a: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 are d</a:t>
            </a:r>
            <a:r>
              <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rPr>
              <a:t>ifferent in Europe than the U.S.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Privacy rules in other countries stronger than in U.S.</a:t>
            </a:r>
            <a:endPar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endParaRPr>
          </a:p>
          <a:p>
            <a:pPr marL="1085850" marR="0" lvl="2" indent="-171450">
              <a:spcBef>
                <a:spcPts val="0"/>
              </a:spcBef>
              <a:spcAft>
                <a:spcPts val="0"/>
              </a:spcAft>
              <a:buFont typeface="Arial" panose="020B0604020202020204" pitchFamily="34" charset="0"/>
              <a:buChar cha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Right to be forgotten laws have been around a long time and sometimes affect access to preserved content in other countries  http://sro.sussex.ac.uk/61204/9/reset-807.pdf </a:t>
            </a:r>
          </a:p>
          <a:p>
            <a:pPr marL="1085850" marR="0" lvl="2" indent="-171450">
              <a:spcBef>
                <a:spcPts val="0"/>
              </a:spcBef>
              <a:spcAft>
                <a:spcPts val="0"/>
              </a:spcAft>
              <a:buFont typeface="Arial" panose="020B0604020202020204" pitchFamily="34" charset="0"/>
              <a:buChar char="•"/>
            </a:pPr>
            <a:r>
              <a:rPr lang="en-US" sz="1100" baseline="0" dirty="0" smtClean="0">
                <a:effectLst/>
                <a:latin typeface="Palatino Linotype" panose="02040502050505030304" pitchFamily="18" charset="0"/>
                <a:ea typeface="Corbel" panose="020B0503020204020204" pitchFamily="34" charset="0"/>
                <a:cs typeface="Times New Roman" panose="02020603050405020304" pitchFamily="18" charset="0"/>
              </a:rPr>
              <a:t>The effect of GDPR is still emerging how it affects social media collecting and digital preservation in general. National Libraries are monitoring and discussing internally if and how their preservation programs are affected. </a:t>
            </a:r>
          </a:p>
          <a:p>
            <a:pPr marL="628650" marR="0" lvl="1" indent="-171450">
              <a:spcBef>
                <a:spcPts val="0"/>
              </a:spcBef>
              <a:spcAft>
                <a:spcPts val="0"/>
              </a:spcAft>
              <a:buFont typeface="Arial" panose="020B0604020202020204" pitchFamily="34" charset="0"/>
              <a:buChar char="•"/>
            </a:pPr>
            <a:r>
              <a:rPr lang="en-US" sz="1100" baseline="0" dirty="0" smtClean="0">
                <a:effectLst/>
                <a:latin typeface="Palatino Linotype" panose="02040502050505030304" pitchFamily="18" charset="0"/>
                <a:cs typeface="Times New Roman" panose="02020603050405020304" pitchFamily="18" charset="0"/>
              </a:rPr>
              <a:t>Here in the U.S., Documenting The Now is a project that is exploring ethical archiving https://www.docnow.io/. A key focus is:</a:t>
            </a:r>
          </a:p>
          <a:p>
            <a:pPr marL="1085850" marR="0" lvl="2" indent="-171450">
              <a:spcBef>
                <a:spcPts val="0"/>
              </a:spcBef>
              <a:spcAft>
                <a:spcPts val="0"/>
              </a:spcAft>
              <a:buFont typeface="Arial" panose="020B0604020202020204" pitchFamily="34" charset="0"/>
              <a:buChar char="•"/>
            </a:pPr>
            <a:r>
              <a:rPr lang="en-US" sz="1100" baseline="0" dirty="0" smtClean="0">
                <a:effectLst/>
                <a:latin typeface="Palatino Linotype" panose="02040502050505030304" pitchFamily="18" charset="0"/>
                <a:cs typeface="Times New Roman" panose="02020603050405020304" pitchFamily="18" charset="0"/>
              </a:rPr>
              <a:t>Honoring user intent</a:t>
            </a:r>
          </a:p>
          <a:p>
            <a:pPr marL="1085850" marR="0" lvl="2" indent="-171450">
              <a:spcBef>
                <a:spcPts val="0"/>
              </a:spcBef>
              <a:spcAft>
                <a:spcPts val="0"/>
              </a:spcAft>
              <a:buFont typeface="Arial" panose="020B0604020202020204" pitchFamily="34" charset="0"/>
              <a:buChar char="•"/>
            </a:pPr>
            <a:r>
              <a:rPr lang="en-US" sz="1100" baseline="0" dirty="0" smtClean="0">
                <a:effectLst/>
                <a:latin typeface="Palatino Linotype" panose="02040502050505030304" pitchFamily="18" charset="0"/>
                <a:cs typeface="Times New Roman" panose="02020603050405020304" pitchFamily="18" charset="0"/>
              </a:rPr>
              <a:t>Honoring rights of content creators</a:t>
            </a:r>
          </a:p>
          <a:p>
            <a:pPr marL="628650" marR="0" lvl="1" indent="-171450">
              <a:spcBef>
                <a:spcPts val="0"/>
              </a:spcBef>
              <a:spcAft>
                <a:spcPts val="0"/>
              </a:spcAft>
              <a:buFont typeface="Arial" panose="020B0604020202020204" pitchFamily="34" charset="0"/>
              <a:buChar char="•"/>
            </a:pPr>
            <a:r>
              <a:rPr lang="en-US" sz="1200" b="0" i="0" kern="1200" baseline="0" dirty="0" smtClean="0">
                <a:solidFill>
                  <a:schemeClr val="tx1"/>
                </a:solidFill>
                <a:effectLst/>
                <a:latin typeface="+mn-lt"/>
                <a:ea typeface="+mn-ea"/>
                <a:cs typeface="+mn-cs"/>
              </a:rPr>
              <a:t>Additional resources:</a:t>
            </a:r>
          </a:p>
          <a:p>
            <a:pPr marL="1085850" marR="0" lvl="2" indent="-171450">
              <a:spcBef>
                <a:spcPts val="0"/>
              </a:spcBef>
              <a:spcAft>
                <a:spcPts val="0"/>
              </a:spcAft>
              <a:buFont typeface="Arial" panose="020B0604020202020204" pitchFamily="34" charset="0"/>
              <a:buChar char="•"/>
            </a:pPr>
            <a:r>
              <a:rPr lang="en-US" sz="1200" b="0" i="0" kern="1200" baseline="0" dirty="0" smtClean="0">
                <a:solidFill>
                  <a:schemeClr val="tx1"/>
                </a:solidFill>
                <a:effectLst/>
                <a:latin typeface="+mn-lt"/>
                <a:ea typeface="+mn-ea"/>
                <a:cs typeface="+mn-cs"/>
              </a:rPr>
              <a:t>Justin Littman’s </a:t>
            </a:r>
            <a:r>
              <a:rPr lang="en-US" sz="1200" u="sng" kern="1200" dirty="0" smtClean="0">
                <a:solidFill>
                  <a:schemeClr val="tx1"/>
                </a:solidFill>
                <a:effectLst/>
                <a:latin typeface="+mn-lt"/>
                <a:ea typeface="+mn-ea"/>
                <a:cs typeface="+mn-cs"/>
                <a:hlinkClick r:id="rId3"/>
              </a:rPr>
              <a:t>presentation</a:t>
            </a:r>
            <a:r>
              <a:rPr lang="en-US" sz="1200" u="sng" kern="1200" dirty="0" smtClean="0">
                <a:solidFill>
                  <a:schemeClr val="tx1"/>
                </a:solidFill>
                <a:effectLst/>
                <a:latin typeface="+mn-lt"/>
                <a:ea typeface="+mn-ea"/>
                <a:cs typeface="+mn-cs"/>
              </a:rPr>
              <a:t> https://www.slideshare.net/JustinLittman/presentation-at-national-forum-on-ethics-archiving-the-web-march-23-2018 </a:t>
            </a:r>
            <a:r>
              <a:rPr lang="en-US" sz="1200" kern="1200" dirty="0" smtClean="0">
                <a:solidFill>
                  <a:schemeClr val="tx1"/>
                </a:solidFill>
                <a:effectLst/>
                <a:latin typeface="+mn-lt"/>
                <a:ea typeface="+mn-ea"/>
                <a:cs typeface="+mn-cs"/>
              </a:rPr>
              <a:t>at the Ethics &amp; Archiving the Web conference, and</a:t>
            </a:r>
            <a:r>
              <a:rPr lang="en-US" sz="1200" kern="1200" baseline="0" dirty="0" smtClean="0">
                <a:solidFill>
                  <a:schemeClr val="tx1"/>
                </a:solidFill>
                <a:effectLst/>
                <a:latin typeface="+mn-lt"/>
                <a:ea typeface="+mn-ea"/>
                <a:cs typeface="+mn-cs"/>
              </a:rPr>
              <a:t> their</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Social media research ethical and privacy guidelines</a:t>
            </a:r>
            <a:r>
              <a:rPr lang="en-US" sz="1200" u="none" kern="1200" baseline="0" dirty="0" smtClean="0">
                <a:solidFill>
                  <a:schemeClr val="tx1"/>
                </a:solidFill>
                <a:effectLst/>
                <a:latin typeface="+mn-lt"/>
                <a:ea typeface="+mn-ea"/>
                <a:cs typeface="+mn-cs"/>
              </a:rPr>
              <a:t> (https://gwu-libraries.github.io/sfm-ui/resources/social_media_research_ethical_and_privacy_guidelines.pdf) </a:t>
            </a:r>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hlinkClick r:id="rId5"/>
              </a:rPr>
              <a:t>Building Social Media Archives: Collection Development Guidelines</a:t>
            </a:r>
            <a:r>
              <a:rPr lang="en-US" sz="1200" u="sng" kern="1200" dirty="0" smtClean="0">
                <a:solidFill>
                  <a:schemeClr val="tx1"/>
                </a:solidFill>
                <a:effectLst/>
                <a:latin typeface="+mn-lt"/>
                <a:ea typeface="+mn-ea"/>
                <a:cs typeface="+mn-cs"/>
              </a:rPr>
              <a:t> (https://gwu-libraries.github.io/sfm-ui/resources/guidelines)</a:t>
            </a:r>
          </a:p>
          <a:p>
            <a:pPr marL="914400" marR="0" lvl="2" indent="0">
              <a:spcBef>
                <a:spcPts val="0"/>
              </a:spcBef>
              <a:spcAft>
                <a:spcPts val="0"/>
              </a:spcAft>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marR="0" lvl="0" indent="0">
              <a:spcBef>
                <a:spcPts val="0"/>
              </a:spcBef>
              <a:spcAft>
                <a:spcPts val="0"/>
              </a:spcAft>
              <a:buFont typeface="Courier New" panose="02070309020205020404" pitchFamily="49" charset="0"/>
              <a:buNone/>
            </a:pPr>
            <a:r>
              <a:rPr lang="en-US" sz="1200" b="0" i="0" kern="1200" dirty="0" smtClean="0">
                <a:solidFill>
                  <a:schemeClr val="tx1"/>
                </a:solidFill>
                <a:effectLst/>
                <a:latin typeface="+mn-lt"/>
                <a:ea typeface="+mn-ea"/>
                <a:cs typeface="+mn-cs"/>
              </a:rPr>
              <a:t>Image: Still life, c1887 -- </a:t>
            </a:r>
            <a:r>
              <a:rPr lang="en-US" sz="1200" b="0" i="0" kern="1200" dirty="0" err="1" smtClean="0">
                <a:solidFill>
                  <a:schemeClr val="tx1"/>
                </a:solidFill>
                <a:effectLst/>
                <a:latin typeface="+mn-lt"/>
                <a:ea typeface="+mn-ea"/>
                <a:cs typeface="+mn-cs"/>
              </a:rPr>
              <a:t>cph</a:t>
            </a:r>
            <a:r>
              <a:rPr lang="en-US" sz="1200" b="0" i="0" kern="1200" dirty="0" smtClean="0">
                <a:solidFill>
                  <a:schemeClr val="tx1"/>
                </a:solidFill>
                <a:effectLst/>
                <a:latin typeface="+mn-lt"/>
                <a:ea typeface="+mn-ea"/>
                <a:cs typeface="+mn-cs"/>
              </a:rPr>
              <a:t> 3g05657 //hdl.loc.gov/</a:t>
            </a:r>
            <a:r>
              <a:rPr lang="en-US" sz="1200" b="0" i="0" kern="1200" dirty="0" err="1" smtClean="0">
                <a:solidFill>
                  <a:schemeClr val="tx1"/>
                </a:solidFill>
                <a:effectLst/>
                <a:latin typeface="+mn-lt"/>
                <a:ea typeface="+mn-ea"/>
                <a:cs typeface="+mn-cs"/>
              </a:rPr>
              <a:t>loc.pnp</a:t>
            </a:r>
            <a:r>
              <a:rPr lang="en-US" sz="1200" b="0" i="0" kern="1200" dirty="0" smtClean="0">
                <a:solidFill>
                  <a:schemeClr val="tx1"/>
                </a:solidFill>
                <a:effectLst/>
                <a:latin typeface="+mn-lt"/>
                <a:ea typeface="+mn-ea"/>
                <a:cs typeface="+mn-cs"/>
              </a:rPr>
              <a:t>/cph.3g05657 </a:t>
            </a:r>
          </a:p>
          <a:p>
            <a:pPr marL="1200150" marR="0" lvl="2" indent="-285750">
              <a:spcBef>
                <a:spcPts val="0"/>
              </a:spcBef>
              <a:spcAft>
                <a:spcPts val="0"/>
              </a:spcAft>
              <a:buFont typeface="Courier New" panose="02070309020205020404" pitchFamily="49" charset="0"/>
              <a:buChar char="o"/>
            </a:pPr>
            <a:endParaRPr lang="en-US" sz="1100" kern="1200" baseline="0" dirty="0" smtClean="0">
              <a:solidFill>
                <a:schemeClr val="tx1"/>
              </a:solidFill>
              <a:effectLst/>
              <a:latin typeface="Palatino Linotype" panose="0204050205050503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742950" marR="0" lvl="1" indent="-285750">
              <a:spcBef>
                <a:spcPts val="0"/>
              </a:spcBef>
              <a:spcAft>
                <a:spcPts val="0"/>
              </a:spcAft>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fld id="{14E7E592-C704-4A82-A164-1245DDC42C4D}" type="slidenum">
              <a:rPr lang="en-US" smtClean="0"/>
              <a:t>9</a:t>
            </a:fld>
            <a:endParaRPr lang="en-US"/>
          </a:p>
        </p:txBody>
      </p:sp>
    </p:spTree>
    <p:extLst>
      <p:ext uri="{BB962C8B-B14F-4D97-AF65-F5344CB8AC3E}">
        <p14:creationId xmlns:p14="http://schemas.microsoft.com/office/powerpoint/2010/main" val="349392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E52EE-0D3B-4575-BD51-E34C11481E8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407878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E52EE-0D3B-4575-BD51-E34C11481E8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283935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E52EE-0D3B-4575-BD51-E34C11481E8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381771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E52EE-0D3B-4575-BD51-E34C11481E8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199856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E52EE-0D3B-4575-BD51-E34C11481E8D}"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155378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E52EE-0D3B-4575-BD51-E34C11481E8D}"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204617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E52EE-0D3B-4575-BD51-E34C11481E8D}"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321797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E52EE-0D3B-4575-BD51-E34C11481E8D}"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259902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E52EE-0D3B-4575-BD51-E34C11481E8D}"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150814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DE52EE-0D3B-4575-BD51-E34C11481E8D}"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393177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DE52EE-0D3B-4575-BD51-E34C11481E8D}"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ABF1-3155-42E0-9CA3-4A90ECC1A547}" type="slidenum">
              <a:rPr lang="en-US" smtClean="0"/>
              <a:t>‹#›</a:t>
            </a:fld>
            <a:endParaRPr lang="en-US"/>
          </a:p>
        </p:txBody>
      </p:sp>
    </p:spTree>
    <p:extLst>
      <p:ext uri="{BB962C8B-B14F-4D97-AF65-F5344CB8AC3E}">
        <p14:creationId xmlns:p14="http://schemas.microsoft.com/office/powerpoint/2010/main" val="114759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E52EE-0D3B-4575-BD51-E34C11481E8D}" type="datetimeFigureOut">
              <a:rPr lang="en-US" smtClean="0"/>
              <a:t>8/1/2018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3ABF1-3155-42E0-9CA3-4A90ECC1A547}" type="slidenum">
              <a:rPr lang="en-US" smtClean="0"/>
              <a:t>‹#›</a:t>
            </a:fld>
            <a:endParaRPr lang="en-US"/>
          </a:p>
        </p:txBody>
      </p:sp>
    </p:spTree>
    <p:extLst>
      <p:ext uri="{BB962C8B-B14F-4D97-AF65-F5344CB8AC3E}">
        <p14:creationId xmlns:p14="http://schemas.microsoft.com/office/powerpoint/2010/main" val="363320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ebarchive.loc.gov/all/20080402223702/http:/www.johnmccain.com/Connecting/" TargetMode="External"/><Relationship Id="rId13" Type="http://schemas.openxmlformats.org/officeDocument/2006/relationships/hyperlink" Target="https://creativecommons.org/licenses/by/2.5/dk/deed.en_GB" TargetMode="External"/><Relationship Id="rId18" Type="http://schemas.openxmlformats.org/officeDocument/2006/relationships/hyperlink" Target="https://www.loc.gov/connect/" TargetMode="External"/><Relationship Id="rId3" Type="http://schemas.openxmlformats.org/officeDocument/2006/relationships/hyperlink" Target="https://www.loc.gov/item/2007684218/" TargetMode="External"/><Relationship Id="rId7" Type="http://schemas.openxmlformats.org/officeDocument/2006/relationships/hyperlink" Target="http://webarchive.loc.gov/all/20080507183213/http:/www.barackobama.com/index.php" TargetMode="External"/><Relationship Id="rId12" Type="http://schemas.openxmlformats.org/officeDocument/2006/relationships/hyperlink" Target="https://dumps.wikimedia.org/archive/" TargetMode="External"/><Relationship Id="rId17" Type="http://schemas.openxmlformats.org/officeDocument/2006/relationships/hyperlink" Target="https://www.loc.gov/item/98505082/" TargetMode="External"/><Relationship Id="rId2" Type="http://schemas.openxmlformats.org/officeDocument/2006/relationships/notesSlide" Target="../notesSlides/notesSlide14.xml"/><Relationship Id="rId16" Type="http://schemas.openxmlformats.org/officeDocument/2006/relationships/hyperlink" Target="https://netlytic.org/" TargetMode="External"/><Relationship Id="rId20" Type="http://schemas.openxmlformats.org/officeDocument/2006/relationships/hyperlink" Target="http://beyondwords.labs.loc.gov/#/" TargetMode="External"/><Relationship Id="rId1" Type="http://schemas.openxmlformats.org/officeDocument/2006/relationships/slideLayout" Target="../slideLayouts/slideLayout7.xml"/><Relationship Id="rId6" Type="http://schemas.openxmlformats.org/officeDocument/2006/relationships/hyperlink" Target="http://webarchive.loc.gov/all/20070704184930/http:/www.myspace.com/mittromney" TargetMode="External"/><Relationship Id="rId11" Type="http://schemas.openxmlformats.org/officeDocument/2006/relationships/hyperlink" Target="http://webarchive.loc.gov/all/20040114034210/http:/www.friendster.com/index.jsp" TargetMode="External"/><Relationship Id="rId5" Type="http://schemas.openxmlformats.org/officeDocument/2006/relationships/hyperlink" Target="https://www.loc.gov/collections/?st=grid" TargetMode="External"/><Relationship Id="rId15" Type="http://schemas.openxmlformats.org/officeDocument/2006/relationships/hyperlink" Target="https://www.maxqda.com/" TargetMode="External"/><Relationship Id="rId10" Type="http://schemas.openxmlformats.org/officeDocument/2006/relationships/hyperlink" Target="http://webarchive.loc.gov/all/20071118185505/http:/www.youtube.com/user/unicef" TargetMode="External"/><Relationship Id="rId19" Type="http://schemas.openxmlformats.org/officeDocument/2006/relationships/hyperlink" Target="https://twitter.com/libnofcongress" TargetMode="External"/><Relationship Id="rId4" Type="http://schemas.openxmlformats.org/officeDocument/2006/relationships/hyperlink" Target="https://www.loc.gov/item/2011630755/" TargetMode="External"/><Relationship Id="rId9" Type="http://schemas.openxmlformats.org/officeDocument/2006/relationships/hyperlink" Target="http://webarchive.loc.gov/onsite/20110209091946/http:/www.lwv.org/AM/Template.cfm?Section=&amp;WebsiteKey" TargetMode="External"/><Relationship Id="rId14" Type="http://schemas.openxmlformats.org/officeDocument/2006/relationships/hyperlink" Target="https://discovertex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0" name="Shape 91"/>
          <p:cNvSpPr/>
          <p:nvPr/>
        </p:nvSpPr>
        <p:spPr>
          <a:xfrm>
            <a:off x="18365" y="5606795"/>
            <a:ext cx="9182739" cy="1124836"/>
          </a:xfrm>
          <a:prstGeom prst="rect">
            <a:avLst/>
          </a:prstGeom>
          <a:solidFill>
            <a:srgbClr val="DDDDDD">
              <a:alpha val="89411"/>
            </a:srgbClr>
          </a:solidFill>
          <a:ln>
            <a:noFill/>
          </a:ln>
        </p:spPr>
        <p:txBody>
          <a:bodyPr wrap="square" lIns="91425" tIns="45700" rIns="91425" bIns="45700" anchor="ctr" anchorCtr="0">
            <a:noAutofit/>
          </a:bodyPr>
          <a:lstStyle/>
          <a:p>
            <a:pPr algn="ctr">
              <a:buClr>
                <a:schemeClr val="dk1"/>
              </a:buClr>
            </a:pPr>
            <a:endParaRPr>
              <a:solidFill>
                <a:schemeClr val="dk1"/>
              </a:solidFill>
            </a:endParaRPr>
          </a:p>
        </p:txBody>
      </p:sp>
      <p:sp>
        <p:nvSpPr>
          <p:cNvPr id="90" name="Shape 90"/>
          <p:cNvSpPr/>
          <p:nvPr/>
        </p:nvSpPr>
        <p:spPr>
          <a:xfrm>
            <a:off x="6019800" y="-2844"/>
            <a:ext cx="3181304" cy="902868"/>
          </a:xfrm>
          <a:prstGeom prst="rect">
            <a:avLst/>
          </a:prstGeom>
          <a:solidFill>
            <a:srgbClr val="0069A9"/>
          </a:solidFill>
          <a:ln>
            <a:noFill/>
          </a:ln>
        </p:spPr>
        <p:txBody>
          <a:bodyPr wrap="square" lIns="91425" tIns="45700" rIns="91425" bIns="45700" anchor="ctr" anchorCtr="0">
            <a:noAutofit/>
          </a:bodyPr>
          <a:lstStyle/>
          <a:p>
            <a:pPr>
              <a:buClr>
                <a:schemeClr val="dk1"/>
              </a:buClr>
            </a:pPr>
            <a:endParaRPr>
              <a:solidFill>
                <a:schemeClr val="dk1"/>
              </a:solidFill>
            </a:endParaRPr>
          </a:p>
        </p:txBody>
      </p:sp>
      <p:sp>
        <p:nvSpPr>
          <p:cNvPr id="91" name="Shape 91"/>
          <p:cNvSpPr/>
          <p:nvPr/>
        </p:nvSpPr>
        <p:spPr>
          <a:xfrm>
            <a:off x="3298799" y="873244"/>
            <a:ext cx="8893201" cy="1366690"/>
          </a:xfrm>
          <a:prstGeom prst="rect">
            <a:avLst/>
          </a:prstGeom>
          <a:solidFill>
            <a:srgbClr val="DDDDDD">
              <a:alpha val="89411"/>
            </a:srgbClr>
          </a:solidFill>
          <a:ln>
            <a:noFill/>
          </a:ln>
        </p:spPr>
        <p:txBody>
          <a:bodyPr wrap="square" lIns="91425" tIns="45700" rIns="91425" bIns="45700" anchor="ctr" anchorCtr="0">
            <a:noAutofit/>
          </a:bodyPr>
          <a:lstStyle/>
          <a:p>
            <a:pPr algn="ctr">
              <a:buClr>
                <a:schemeClr val="dk1"/>
              </a:buClr>
            </a:pPr>
            <a:endParaRPr>
              <a:solidFill>
                <a:schemeClr val="dk1"/>
              </a:solidFill>
            </a:endParaRPr>
          </a:p>
        </p:txBody>
      </p:sp>
      <p:sp>
        <p:nvSpPr>
          <p:cNvPr id="92" name="Shape 92"/>
          <p:cNvSpPr txBox="1"/>
          <p:nvPr/>
        </p:nvSpPr>
        <p:spPr>
          <a:xfrm>
            <a:off x="5148269" y="1413038"/>
            <a:ext cx="5064825" cy="313882"/>
          </a:xfrm>
          <a:prstGeom prst="rect">
            <a:avLst/>
          </a:prstGeom>
          <a:noFill/>
          <a:ln>
            <a:noFill/>
          </a:ln>
        </p:spPr>
        <p:txBody>
          <a:bodyPr wrap="square" lIns="91425" tIns="45700" rIns="91425" bIns="45700" anchor="ctr" anchorCtr="0">
            <a:noAutofit/>
          </a:bodyPr>
          <a:lstStyle/>
          <a:p>
            <a:pPr algn="ctr">
              <a:lnSpc>
                <a:spcPct val="80000"/>
              </a:lnSpc>
              <a:buClr>
                <a:srgbClr val="4D4D4D"/>
              </a:buClr>
              <a:buSzPct val="25000"/>
            </a:pPr>
            <a:r>
              <a:rPr lang="en-US" sz="2400" dirty="0">
                <a:solidFill>
                  <a:srgbClr val="4D4D4D"/>
                </a:solidFill>
                <a:latin typeface="Franklin Gothic Demi" panose="020B0703020102020204" pitchFamily="34" charset="0"/>
                <a:ea typeface="Source Sans Pro"/>
                <a:cs typeface="Source Sans Pro"/>
                <a:sym typeface="Source Sans Pro"/>
              </a:rPr>
              <a:t>Kate </a:t>
            </a:r>
            <a:r>
              <a:rPr lang="en-US" sz="2400" dirty="0" smtClean="0">
                <a:solidFill>
                  <a:srgbClr val="4D4D4D"/>
                </a:solidFill>
                <a:latin typeface="Franklin Gothic Demi" panose="020B0703020102020204" pitchFamily="34" charset="0"/>
                <a:ea typeface="Source Sans Pro"/>
                <a:cs typeface="Source Sans Pro"/>
                <a:sym typeface="Source Sans Pro"/>
              </a:rPr>
              <a:t>Zwaard</a:t>
            </a:r>
          </a:p>
          <a:p>
            <a:pPr algn="ctr">
              <a:lnSpc>
                <a:spcPct val="80000"/>
              </a:lnSpc>
              <a:buClr>
                <a:srgbClr val="4D4D4D"/>
              </a:buClr>
              <a:buSzPct val="25000"/>
            </a:pPr>
            <a:r>
              <a:rPr lang="en-US" dirty="0" smtClean="0">
                <a:solidFill>
                  <a:srgbClr val="4D4D4D"/>
                </a:solidFill>
                <a:latin typeface="Franklin Gothic Demi" panose="020B0703020102020204" pitchFamily="34" charset="0"/>
                <a:ea typeface="Source Sans Pro"/>
                <a:cs typeface="Source Sans Pro"/>
                <a:sym typeface="Source Sans Pro"/>
              </a:rPr>
              <a:t>Director of Digital Strategy</a:t>
            </a:r>
            <a:br>
              <a:rPr lang="en-US" dirty="0" smtClean="0">
                <a:solidFill>
                  <a:srgbClr val="4D4D4D"/>
                </a:solidFill>
                <a:latin typeface="Franklin Gothic Demi" panose="020B0703020102020204" pitchFamily="34" charset="0"/>
                <a:ea typeface="Source Sans Pro"/>
                <a:cs typeface="Source Sans Pro"/>
                <a:sym typeface="Source Sans Pro"/>
              </a:rPr>
            </a:br>
            <a:r>
              <a:rPr lang="en-US" dirty="0" smtClean="0">
                <a:solidFill>
                  <a:srgbClr val="4D4D4D"/>
                </a:solidFill>
                <a:latin typeface="Franklin Gothic Demi" panose="020B0703020102020204" pitchFamily="34" charset="0"/>
                <a:ea typeface="Source Sans Pro"/>
                <a:cs typeface="Source Sans Pro"/>
                <a:sym typeface="Source Sans Pro"/>
              </a:rPr>
              <a:t>Library of Congress</a:t>
            </a:r>
            <a:endParaRPr lang="en-US" dirty="0">
              <a:solidFill>
                <a:srgbClr val="4D4D4D"/>
              </a:solidFill>
              <a:latin typeface="Franklin Gothic Demi" panose="020B0703020102020204" pitchFamily="34" charset="0"/>
              <a:ea typeface="Source Sans Pro"/>
              <a:cs typeface="Source Sans Pro"/>
              <a:sym typeface="Source Sans Pro"/>
            </a:endParaRPr>
          </a:p>
        </p:txBody>
      </p:sp>
      <p:sp>
        <p:nvSpPr>
          <p:cNvPr id="93" name="Shape 93"/>
          <p:cNvSpPr/>
          <p:nvPr/>
        </p:nvSpPr>
        <p:spPr>
          <a:xfrm>
            <a:off x="0" y="2635446"/>
            <a:ext cx="12223543" cy="1599757"/>
          </a:xfrm>
          <a:prstGeom prst="rect">
            <a:avLst/>
          </a:prstGeom>
          <a:solidFill>
            <a:schemeClr val="dk2"/>
          </a:solidFill>
          <a:ln>
            <a:noFill/>
          </a:ln>
        </p:spPr>
        <p:txBody>
          <a:bodyPr wrap="square" lIns="91425" tIns="45700" rIns="91425" bIns="45700" anchor="ctr" anchorCtr="0">
            <a:noAutofit/>
          </a:bodyPr>
          <a:lstStyle/>
          <a:p>
            <a:pPr algn="ctr">
              <a:buClr>
                <a:schemeClr val="dk1"/>
              </a:buClr>
            </a:pPr>
            <a:r>
              <a:rPr lang="en-US" sz="2800" dirty="0" smtClean="0">
                <a:solidFill>
                  <a:schemeClr val="lt1"/>
                </a:solidFill>
                <a:latin typeface="Franklin Gothic Demi" panose="020B0703020102020204" pitchFamily="34" charset="0"/>
                <a:ea typeface="Source Sans Pro"/>
                <a:cs typeface="Source Sans Pro"/>
                <a:sym typeface="Source Sans Pro"/>
              </a:rPr>
              <a:t>Institution as Social Media Collector: Lessons Learned from the Library of Congress and the National Archives and Records Administration</a:t>
            </a:r>
            <a:endParaRPr sz="2800" dirty="0">
              <a:solidFill>
                <a:schemeClr val="dk1"/>
              </a:solidFill>
            </a:endParaRPr>
          </a:p>
        </p:txBody>
      </p:sp>
      <p:pic>
        <p:nvPicPr>
          <p:cNvPr id="95" name="Shape 95" descr="LOClogo1_w.eps"/>
          <p:cNvPicPr preferRelativeResize="0"/>
          <p:nvPr/>
        </p:nvPicPr>
        <p:blipFill rotWithShape="1">
          <a:blip r:embed="rId3">
            <a:alphaModFix/>
          </a:blip>
          <a:srcRect/>
          <a:stretch/>
        </p:blipFill>
        <p:spPr>
          <a:xfrm>
            <a:off x="6657035" y="265902"/>
            <a:ext cx="1773808" cy="380556"/>
          </a:xfrm>
          <a:prstGeom prst="rect">
            <a:avLst/>
          </a:prstGeom>
          <a:noFill/>
          <a:ln>
            <a:noFill/>
          </a:ln>
        </p:spPr>
      </p:pic>
      <p:pic>
        <p:nvPicPr>
          <p:cNvPr id="2050" name="Picture 2" descr="https://cdn.loc.gov/service/pnp/highsm/12500/12561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4559" y="4235203"/>
            <a:ext cx="3557441" cy="2581229"/>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92"/>
          <p:cNvSpPr txBox="1"/>
          <p:nvPr/>
        </p:nvSpPr>
        <p:spPr>
          <a:xfrm>
            <a:off x="0" y="5627265"/>
            <a:ext cx="8603016" cy="1124836"/>
          </a:xfrm>
          <a:prstGeom prst="rect">
            <a:avLst/>
          </a:prstGeom>
          <a:noFill/>
          <a:ln>
            <a:noFill/>
          </a:ln>
        </p:spPr>
        <p:txBody>
          <a:bodyPr wrap="square" lIns="91425" tIns="45700" rIns="91425" bIns="45700" anchor="ctr" anchorCtr="0">
            <a:noAutofit/>
          </a:bodyPr>
          <a:lstStyle/>
          <a:p>
            <a:pPr algn="ctr">
              <a:lnSpc>
                <a:spcPct val="80000"/>
              </a:lnSpc>
              <a:buClr>
                <a:srgbClr val="4D4D4D"/>
              </a:buClr>
              <a:buSzPct val="25000"/>
            </a:pPr>
            <a:r>
              <a:rPr lang="en-US" sz="2400" dirty="0">
                <a:solidFill>
                  <a:srgbClr val="4D4D4D"/>
                </a:solidFill>
                <a:latin typeface="Franklin Gothic Demi" panose="020B0703020102020204" pitchFamily="34" charset="0"/>
                <a:ea typeface="Source Sans Pro"/>
                <a:cs typeface="Source Sans Pro"/>
                <a:sym typeface="Source Sans Pro"/>
              </a:rPr>
              <a:t>Dana Allen-</a:t>
            </a:r>
            <a:r>
              <a:rPr lang="en-US" sz="2400" dirty="0" err="1">
                <a:solidFill>
                  <a:srgbClr val="4D4D4D"/>
                </a:solidFill>
                <a:latin typeface="Franklin Gothic Demi" panose="020B0703020102020204" pitchFamily="34" charset="0"/>
                <a:ea typeface="Source Sans Pro"/>
                <a:cs typeface="Source Sans Pro"/>
                <a:sym typeface="Source Sans Pro"/>
              </a:rPr>
              <a:t>Griel</a:t>
            </a:r>
            <a:r>
              <a:rPr lang="en-US" sz="2400" dirty="0">
                <a:solidFill>
                  <a:srgbClr val="4D4D4D"/>
                </a:solidFill>
                <a:latin typeface="Franklin Gothic Demi" panose="020B0703020102020204" pitchFamily="34" charset="0"/>
                <a:ea typeface="Source Sans Pro"/>
                <a:cs typeface="Source Sans Pro"/>
                <a:sym typeface="Source Sans Pro"/>
              </a:rPr>
              <a:t> </a:t>
            </a:r>
            <a:endParaRPr lang="en-US" sz="2400" dirty="0" smtClean="0">
              <a:solidFill>
                <a:srgbClr val="4D4D4D"/>
              </a:solidFill>
              <a:latin typeface="Franklin Gothic Demi" panose="020B0703020102020204" pitchFamily="34" charset="0"/>
              <a:ea typeface="Source Sans Pro"/>
              <a:cs typeface="Source Sans Pro"/>
              <a:sym typeface="Source Sans Pro"/>
            </a:endParaRPr>
          </a:p>
          <a:p>
            <a:pPr algn="ctr">
              <a:lnSpc>
                <a:spcPct val="80000"/>
              </a:lnSpc>
              <a:buClr>
                <a:srgbClr val="4D4D4D"/>
              </a:buClr>
              <a:buSzPct val="25000"/>
            </a:pPr>
            <a:r>
              <a:rPr lang="en-US" b="1" dirty="0">
                <a:solidFill>
                  <a:schemeClr val="tx1">
                    <a:lumMod val="65000"/>
                    <a:lumOff val="35000"/>
                  </a:schemeClr>
                </a:solidFill>
                <a:latin typeface="Franklin Gothic Book" panose="020B0503020102020204" pitchFamily="34" charset="0"/>
              </a:rPr>
              <a:t>Web and Social Media Branch Chief</a:t>
            </a:r>
            <a:endParaRPr lang="en-US" b="1" dirty="0" smtClean="0">
              <a:solidFill>
                <a:schemeClr val="tx1">
                  <a:lumMod val="65000"/>
                  <a:lumOff val="35000"/>
                </a:schemeClr>
              </a:solidFill>
              <a:latin typeface="Franklin Gothic Book" panose="020B0503020102020204" pitchFamily="34" charset="0"/>
              <a:ea typeface="Source Sans Pro"/>
              <a:cs typeface="Source Sans Pro"/>
              <a:sym typeface="Source Sans Pro"/>
            </a:endParaRPr>
          </a:p>
          <a:p>
            <a:pPr algn="ctr">
              <a:lnSpc>
                <a:spcPct val="80000"/>
              </a:lnSpc>
              <a:buClr>
                <a:srgbClr val="4D4D4D"/>
              </a:buClr>
              <a:buSzPct val="25000"/>
            </a:pPr>
            <a:r>
              <a:rPr lang="en-US" dirty="0" smtClean="0">
                <a:solidFill>
                  <a:srgbClr val="4D4D4D"/>
                </a:solidFill>
                <a:latin typeface="Franklin Gothic Demi" panose="020B0703020102020204" pitchFamily="34" charset="0"/>
                <a:ea typeface="Source Sans Pro"/>
                <a:cs typeface="Source Sans Pro"/>
                <a:sym typeface="Source Sans Pro"/>
              </a:rPr>
              <a:t>National </a:t>
            </a:r>
            <a:r>
              <a:rPr lang="en-US" dirty="0">
                <a:solidFill>
                  <a:srgbClr val="4D4D4D"/>
                </a:solidFill>
                <a:latin typeface="Franklin Gothic Demi" panose="020B0703020102020204" pitchFamily="34" charset="0"/>
                <a:ea typeface="Source Sans Pro"/>
                <a:cs typeface="Source Sans Pro"/>
                <a:sym typeface="Source Sans Pro"/>
              </a:rPr>
              <a:t>Archives and Records Administration</a:t>
            </a:r>
          </a:p>
        </p:txBody>
      </p:sp>
      <p:pic>
        <p:nvPicPr>
          <p:cNvPr id="2052" name="Picture 4" descr="https://cdn.loc.gov/service/pnp/highsm/01900/01918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65" y="-38525"/>
            <a:ext cx="3560658" cy="2673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2769617" y="4583202"/>
            <a:ext cx="3314330" cy="692036"/>
          </a:xfrm>
          <a:prstGeom prst="rect">
            <a:avLst/>
          </a:prstGeom>
          <a:ln>
            <a:solidFill>
              <a:schemeClr val="bg2"/>
            </a:solidFill>
          </a:ln>
        </p:spPr>
      </p:pic>
    </p:spTree>
    <p:extLst>
      <p:ext uri="{BB962C8B-B14F-4D97-AF65-F5344CB8AC3E}">
        <p14:creationId xmlns:p14="http://schemas.microsoft.com/office/powerpoint/2010/main" val="380314584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0" y="2534919"/>
            <a:ext cx="12223543" cy="1599757"/>
          </a:xfrm>
          <a:prstGeom prst="rect">
            <a:avLst/>
          </a:prstGeom>
          <a:solidFill>
            <a:schemeClr val="dk2"/>
          </a:solidFill>
          <a:ln>
            <a:noFill/>
          </a:ln>
        </p:spPr>
        <p:txBody>
          <a:bodyPr wrap="square" lIns="91425" tIns="45700" rIns="91425" bIns="45700" anchor="ctr" anchorCtr="0">
            <a:noAutofit/>
          </a:bodyPr>
          <a:lstStyle/>
          <a:p>
            <a:pPr algn="ctr">
              <a:buClr>
                <a:schemeClr val="dk1"/>
              </a:buClr>
            </a:pPr>
            <a:r>
              <a:rPr lang="en-US" sz="2800" b="1" dirty="0">
                <a:solidFill>
                  <a:schemeClr val="bg2"/>
                </a:solidFill>
                <a:latin typeface="-apple-system"/>
              </a:rPr>
              <a:t>Institution as Social </a:t>
            </a:r>
            <a:r>
              <a:rPr lang="en-US" sz="2800" b="1" dirty="0" smtClean="0">
                <a:solidFill>
                  <a:schemeClr val="bg2"/>
                </a:solidFill>
                <a:latin typeface="-apple-system"/>
              </a:rPr>
              <a:t>Media </a:t>
            </a:r>
            <a:r>
              <a:rPr lang="en-US" sz="2800" b="1" dirty="0">
                <a:solidFill>
                  <a:schemeClr val="bg2"/>
                </a:solidFill>
                <a:latin typeface="-apple-system"/>
              </a:rPr>
              <a:t>User: Lessons Learned from the National Archives and Records Administration and the Library of </a:t>
            </a:r>
            <a:r>
              <a:rPr lang="en-US" sz="2800" b="1" dirty="0" smtClean="0">
                <a:solidFill>
                  <a:schemeClr val="bg2"/>
                </a:solidFill>
                <a:latin typeface="-apple-system"/>
              </a:rPr>
              <a:t>Congress</a:t>
            </a:r>
            <a:endParaRPr lang="en-US" sz="2800" dirty="0">
              <a:solidFill>
                <a:schemeClr val="bg2"/>
              </a:solidFill>
            </a:endParaRPr>
          </a:p>
        </p:txBody>
      </p:sp>
      <p:pic>
        <p:nvPicPr>
          <p:cNvPr id="16" name="Shape 95" descr="LOClogo1_w.eps"/>
          <p:cNvPicPr preferRelativeResize="0"/>
          <p:nvPr/>
        </p:nvPicPr>
        <p:blipFill rotWithShape="1">
          <a:blip r:embed="rId3">
            <a:alphaModFix/>
          </a:blip>
          <a:srcRect/>
          <a:stretch/>
        </p:blipFill>
        <p:spPr>
          <a:xfrm>
            <a:off x="3986027" y="2008845"/>
            <a:ext cx="1773808" cy="380556"/>
          </a:xfrm>
          <a:prstGeom prst="rect">
            <a:avLst/>
          </a:prstGeom>
          <a:noFill/>
          <a:ln>
            <a:noFill/>
          </a:ln>
        </p:spPr>
      </p:pic>
      <p:pic>
        <p:nvPicPr>
          <p:cNvPr id="22" name="Picture 2" descr="https://cdn.loc.gov/service/pnp/highsm/12500/12561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9520"/>
            <a:ext cx="3283746" cy="2382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cdn.loc.gov/service/pnp/highsm/01900/01918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1566" y="4250888"/>
            <a:ext cx="3280434" cy="246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835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465" y="182302"/>
            <a:ext cx="6645216" cy="6675698"/>
          </a:xfrm>
          <a:prstGeom prst="rect">
            <a:avLst/>
          </a:prstGeom>
          <a:ln>
            <a:solidFill>
              <a:schemeClr val="tx2"/>
            </a:solidFill>
          </a:ln>
        </p:spPr>
      </p:pic>
      <p:pic>
        <p:nvPicPr>
          <p:cNvPr id="4" name="Picture 3"/>
          <p:cNvPicPr>
            <a:picLocks noChangeAspect="1"/>
          </p:cNvPicPr>
          <p:nvPr/>
        </p:nvPicPr>
        <p:blipFill>
          <a:blip r:embed="rId4"/>
          <a:stretch>
            <a:fillRect/>
          </a:stretch>
        </p:blipFill>
        <p:spPr>
          <a:xfrm>
            <a:off x="6983760" y="805757"/>
            <a:ext cx="5014277" cy="3797423"/>
          </a:xfrm>
          <a:prstGeom prst="rect">
            <a:avLst/>
          </a:prstGeom>
          <a:ln>
            <a:solidFill>
              <a:schemeClr val="tx2"/>
            </a:solidFill>
          </a:ln>
        </p:spPr>
      </p:pic>
    </p:spTree>
    <p:extLst>
      <p:ext uri="{BB962C8B-B14F-4D97-AF65-F5344CB8AC3E}">
        <p14:creationId xmlns:p14="http://schemas.microsoft.com/office/powerpoint/2010/main" val="191455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9178" y="179423"/>
            <a:ext cx="8044705" cy="5481350"/>
          </a:xfrm>
          <a:prstGeom prst="rect">
            <a:avLst/>
          </a:prstGeom>
          <a:ln>
            <a:solidFill>
              <a:schemeClr val="tx2"/>
            </a:solidFill>
          </a:ln>
        </p:spPr>
      </p:pic>
      <p:pic>
        <p:nvPicPr>
          <p:cNvPr id="6" name="Picture 5"/>
          <p:cNvPicPr>
            <a:picLocks noChangeAspect="1"/>
          </p:cNvPicPr>
          <p:nvPr/>
        </p:nvPicPr>
        <p:blipFill rotWithShape="1">
          <a:blip r:embed="rId4"/>
          <a:srcRect l="1406" t="5840" b="3847"/>
          <a:stretch/>
        </p:blipFill>
        <p:spPr>
          <a:xfrm>
            <a:off x="5377218" y="3377820"/>
            <a:ext cx="6697819" cy="3384646"/>
          </a:xfrm>
          <a:prstGeom prst="rect">
            <a:avLst/>
          </a:prstGeom>
          <a:ln>
            <a:solidFill>
              <a:schemeClr val="tx2"/>
            </a:solidFill>
          </a:ln>
        </p:spPr>
      </p:pic>
    </p:spTree>
    <p:extLst>
      <p:ext uri="{BB962C8B-B14F-4D97-AF65-F5344CB8AC3E}">
        <p14:creationId xmlns:p14="http://schemas.microsoft.com/office/powerpoint/2010/main" val="132047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t="18889"/>
          <a:stretch/>
        </p:blipFill>
        <p:spPr>
          <a:xfrm>
            <a:off x="914162" y="893"/>
            <a:ext cx="10382759" cy="6848869"/>
          </a:xfrm>
          <a:prstGeom prst="rect">
            <a:avLst/>
          </a:prstGeom>
          <a:ln>
            <a:solidFill>
              <a:schemeClr val="tx1"/>
            </a:solidFill>
          </a:ln>
        </p:spPr>
      </p:pic>
    </p:spTree>
    <p:extLst>
      <p:ext uri="{BB962C8B-B14F-4D97-AF65-F5344CB8AC3E}">
        <p14:creationId xmlns:p14="http://schemas.microsoft.com/office/powerpoint/2010/main" val="26380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p:nvPr/>
        </p:nvSpPr>
        <p:spPr>
          <a:xfrm>
            <a:off x="308004" y="979880"/>
            <a:ext cx="11329814" cy="5545611"/>
          </a:xfrm>
          <a:prstGeom prst="rect">
            <a:avLst/>
          </a:prstGeom>
          <a:noFill/>
          <a:ln>
            <a:noFill/>
          </a:ln>
        </p:spPr>
        <p:txBody>
          <a:bodyPr wrap="square" lIns="121900" tIns="121900" rIns="121900" bIns="121900" anchor="t" anchorCtr="0">
            <a:noAutofit/>
          </a:bodyPr>
          <a:lstStyle/>
          <a:p>
            <a:r>
              <a:rPr lang="en-US" sz="1400" b="1" u="sng" dirty="0" smtClean="0"/>
              <a:t>Authors, Library of Congress</a:t>
            </a:r>
            <a:endParaRPr lang="en-US" sz="1400" u="sng" dirty="0"/>
          </a:p>
          <a:p>
            <a:pPr marL="285750" indent="-285750">
              <a:buFont typeface="Arial" panose="020B0604020202020204" pitchFamily="34" charset="0"/>
              <a:buChar char="•"/>
            </a:pPr>
            <a:r>
              <a:rPr lang="en-US" sz="1200" dirty="0"/>
              <a:t>Moryma Aydelott, Program Planning Specialist</a:t>
            </a:r>
          </a:p>
          <a:p>
            <a:pPr marL="285750" indent="-285750">
              <a:buFont typeface="Arial" panose="020B0604020202020204" pitchFamily="34" charset="0"/>
              <a:buChar char="•"/>
            </a:pPr>
            <a:r>
              <a:rPr lang="en-US" sz="1200" dirty="0"/>
              <a:t>David </a:t>
            </a:r>
            <a:r>
              <a:rPr lang="en-US" sz="1200" dirty="0" err="1"/>
              <a:t>Brunton</a:t>
            </a:r>
            <a:r>
              <a:rPr lang="en-US" sz="1200" dirty="0"/>
              <a:t>, Chief of Repository Development</a:t>
            </a:r>
          </a:p>
          <a:p>
            <a:pPr marL="285750" indent="-285750">
              <a:buFont typeface="Arial" panose="020B0604020202020204" pitchFamily="34" charset="0"/>
              <a:buChar char="•"/>
            </a:pPr>
            <a:r>
              <a:rPr lang="en-US" sz="1200" dirty="0"/>
              <a:t>Abbie Grotke, Lead of Web Archiving Team</a:t>
            </a:r>
          </a:p>
          <a:p>
            <a:pPr marL="285750" indent="-285750">
              <a:buFont typeface="Arial" panose="020B0604020202020204" pitchFamily="34" charset="0"/>
              <a:buChar char="•"/>
            </a:pPr>
            <a:r>
              <a:rPr lang="en-US" sz="1200" dirty="0"/>
              <a:t>Nicole Marcou, Confidential Assistant to the Principal Deputy Librarian</a:t>
            </a:r>
          </a:p>
          <a:p>
            <a:pPr marL="285750" indent="-285750">
              <a:buFont typeface="Arial" panose="020B0604020202020204" pitchFamily="34" charset="0"/>
              <a:buChar char="•"/>
            </a:pPr>
            <a:r>
              <a:rPr lang="en-US" sz="1200" dirty="0"/>
              <a:t>Michelle Rago, Supervisory Digital Content Strategist</a:t>
            </a:r>
          </a:p>
          <a:p>
            <a:pPr marL="285750" indent="-285750">
              <a:buFont typeface="Arial" panose="020B0604020202020204" pitchFamily="34" charset="0"/>
              <a:buChar char="•"/>
            </a:pPr>
            <a:r>
              <a:rPr lang="en-US" sz="1200" dirty="0"/>
              <a:t>Steve Short, Program Planning Specialist</a:t>
            </a:r>
          </a:p>
          <a:p>
            <a:pPr marL="285750" indent="-285750">
              <a:buFont typeface="Arial" panose="020B0604020202020204" pitchFamily="34" charset="0"/>
              <a:buChar char="•"/>
            </a:pPr>
            <a:r>
              <a:rPr lang="en-US" sz="1200" dirty="0" smtClean="0"/>
              <a:t>J. Mark Sweeney, Principle Deputy Librarian of Congress</a:t>
            </a:r>
          </a:p>
          <a:p>
            <a:pPr marL="285750" indent="-285750">
              <a:buFont typeface="Arial" panose="020B0604020202020204" pitchFamily="34" charset="0"/>
              <a:buChar char="•"/>
            </a:pPr>
            <a:r>
              <a:rPr lang="en-US" sz="1200" dirty="0" smtClean="0"/>
              <a:t>Kate Zwaard, Director of Digital Strategy</a:t>
            </a:r>
          </a:p>
          <a:p>
            <a:pPr marL="171450" indent="-171450">
              <a:buFont typeface="Arial" panose="020B0604020202020204" pitchFamily="34" charset="0"/>
              <a:buChar char="•"/>
            </a:pPr>
            <a:endParaRPr lang="en-US" sz="1400" dirty="0" smtClean="0"/>
          </a:p>
          <a:p>
            <a:r>
              <a:rPr lang="en-US" sz="1400" b="1" u="sng" dirty="0" smtClean="0"/>
              <a:t>Image credits</a:t>
            </a:r>
            <a:endParaRPr lang="en-US" sz="1400" b="1" u="sng" dirty="0"/>
          </a:p>
          <a:p>
            <a:pPr marL="171450" indent="-171450">
              <a:buFont typeface="Arial" panose="020B0604020202020204" pitchFamily="34" charset="0"/>
              <a:buChar char="•"/>
            </a:pPr>
            <a:r>
              <a:rPr lang="en-US" sz="1200" dirty="0" smtClean="0"/>
              <a:t>Highsmith</a:t>
            </a:r>
            <a:r>
              <a:rPr lang="en-US" sz="1200" dirty="0"/>
              <a:t>, Carol M., [Exterior view. View of the roof, dome, and cupola. Library of Congress Thomas Jefferson Building, Washington, D.C.] </a:t>
            </a:r>
            <a:r>
              <a:rPr lang="en-US" sz="1200" dirty="0" smtClean="0">
                <a:hlinkClick r:id="rId3"/>
              </a:rPr>
              <a:t>https://www.loc.gov/item/2007684218/</a:t>
            </a:r>
            <a:r>
              <a:rPr lang="en-US" sz="1200" dirty="0" smtClean="0"/>
              <a:t> </a:t>
            </a:r>
          </a:p>
          <a:p>
            <a:pPr marL="171450" indent="-171450">
              <a:buFont typeface="Arial" panose="020B0604020202020204" pitchFamily="34" charset="0"/>
              <a:buChar char="•"/>
            </a:pPr>
            <a:r>
              <a:rPr lang="en-US" sz="1200" dirty="0" smtClean="0"/>
              <a:t>Highsmith</a:t>
            </a:r>
            <a:r>
              <a:rPr lang="en-US" sz="1200" dirty="0"/>
              <a:t>, Carol M</a:t>
            </a:r>
            <a:r>
              <a:rPr lang="en-US" sz="1200" dirty="0" smtClean="0"/>
              <a:t>., National Archives Building, Washington, DC </a:t>
            </a:r>
            <a:r>
              <a:rPr lang="en-US" sz="1200" dirty="0" smtClean="0">
                <a:hlinkClick r:id="rId4"/>
              </a:rPr>
              <a:t>https</a:t>
            </a:r>
            <a:r>
              <a:rPr lang="en-US" sz="1200" dirty="0">
                <a:hlinkClick r:id="rId4"/>
              </a:rPr>
              <a:t>://www.loc.gov/item/2011630755</a:t>
            </a:r>
            <a:r>
              <a:rPr lang="en-US" sz="1200" dirty="0" smtClean="0">
                <a:hlinkClick r:id="rId4"/>
              </a:rPr>
              <a:t>/</a:t>
            </a:r>
            <a:endParaRPr lang="en-US" sz="1200" dirty="0" smtClean="0"/>
          </a:p>
          <a:p>
            <a:pPr marL="171450" indent="-171450">
              <a:buFont typeface="Arial" panose="020B0604020202020204" pitchFamily="34" charset="0"/>
              <a:buChar char="•"/>
            </a:pPr>
            <a:r>
              <a:rPr lang="en-US" sz="1200" dirty="0" smtClean="0"/>
              <a:t>Search </a:t>
            </a:r>
            <a:r>
              <a:rPr lang="en-US" sz="1200" dirty="0"/>
              <a:t>results from </a:t>
            </a:r>
            <a:r>
              <a:rPr lang="en-US" sz="1200" dirty="0">
                <a:hlinkClick r:id="rId5"/>
              </a:rPr>
              <a:t>https://www.loc.gov/collections/?</a:t>
            </a:r>
            <a:r>
              <a:rPr lang="en-US" sz="1200" dirty="0" smtClean="0">
                <a:hlinkClick r:id="rId5"/>
              </a:rPr>
              <a:t>st=grid</a:t>
            </a:r>
            <a:endParaRPr lang="en-US" sz="1200" dirty="0"/>
          </a:p>
          <a:p>
            <a:pPr marL="171450" lvl="0" indent="-171450">
              <a:buFont typeface="Arial" panose="020B0604020202020204" pitchFamily="34" charset="0"/>
              <a:buChar char="•"/>
              <a:defRPr/>
            </a:pPr>
            <a:r>
              <a:rPr lang="en-US" sz="1200" dirty="0" smtClean="0"/>
              <a:t>Social Media in the Library of Congress Web Archives: </a:t>
            </a:r>
            <a:endParaRPr lang="en-US" sz="1200" dirty="0"/>
          </a:p>
          <a:p>
            <a:pPr marL="628650" lvl="1" indent="-171450">
              <a:buFont typeface="Arial" panose="020B0604020202020204" pitchFamily="34" charset="0"/>
              <a:buChar char="•"/>
              <a:defRPr/>
            </a:pPr>
            <a:r>
              <a:rPr lang="en-US" sz="1200" dirty="0">
                <a:hlinkClick r:id="rId6"/>
              </a:rPr>
              <a:t>http://webarchive.loc.gov/all/20070704184930/http://</a:t>
            </a:r>
            <a:r>
              <a:rPr lang="en-US" sz="1200" dirty="0" smtClean="0">
                <a:hlinkClick r:id="rId6"/>
              </a:rPr>
              <a:t>www.myspace.com/mittromney</a:t>
            </a:r>
            <a:r>
              <a:rPr lang="en-US" sz="1200" dirty="0" smtClean="0"/>
              <a:t> </a:t>
            </a:r>
            <a:endParaRPr lang="en-US" sz="1200" dirty="0"/>
          </a:p>
          <a:p>
            <a:pPr marL="628650" lvl="1" indent="-171450">
              <a:buFont typeface="Arial" panose="020B0604020202020204" pitchFamily="34" charset="0"/>
              <a:buChar char="•"/>
              <a:defRPr/>
            </a:pPr>
            <a:r>
              <a:rPr lang="en-US" sz="1200" dirty="0">
                <a:hlinkClick r:id="rId7"/>
              </a:rPr>
              <a:t>http://webarchive.loc.gov/all/20080507183213/http://</a:t>
            </a:r>
            <a:r>
              <a:rPr lang="en-US" sz="1200" dirty="0" smtClean="0">
                <a:hlinkClick r:id="rId7"/>
              </a:rPr>
              <a:t>www.barackobama.com/index.php</a:t>
            </a:r>
            <a:r>
              <a:rPr lang="en-US" sz="1200" dirty="0" smtClean="0"/>
              <a:t> </a:t>
            </a:r>
            <a:endParaRPr lang="en-US" sz="1200" dirty="0"/>
          </a:p>
          <a:p>
            <a:pPr marL="628650" lvl="1" indent="-171450">
              <a:buFont typeface="Arial" panose="020B0604020202020204" pitchFamily="34" charset="0"/>
              <a:buChar char="•"/>
              <a:defRPr/>
            </a:pPr>
            <a:r>
              <a:rPr lang="en-US" sz="1200" dirty="0">
                <a:hlinkClick r:id="rId8"/>
              </a:rPr>
              <a:t>http://webarchive.loc.gov/all/20080402223702/http://www.johnmccain.com/Connecting</a:t>
            </a:r>
            <a:r>
              <a:rPr lang="en-US" sz="1200" dirty="0" smtClean="0">
                <a:hlinkClick r:id="rId8"/>
              </a:rPr>
              <a:t>/</a:t>
            </a:r>
            <a:r>
              <a:rPr lang="en-US" sz="1200" dirty="0" smtClean="0"/>
              <a:t> </a:t>
            </a:r>
            <a:endParaRPr lang="en-US" sz="1200" dirty="0"/>
          </a:p>
          <a:p>
            <a:pPr marL="628650" lvl="1" indent="-171450">
              <a:buFont typeface="Arial" panose="020B0604020202020204" pitchFamily="34" charset="0"/>
              <a:buChar char="•"/>
              <a:defRPr/>
            </a:pPr>
            <a:r>
              <a:rPr lang="en-US" sz="1200" dirty="0">
                <a:hlinkClick r:id="rId9"/>
              </a:rPr>
              <a:t>http://webarchive.loc.gov/onsite/20110209091946/http://www.lwv.org//AM/Template.cfm?Section=&amp;WebsiteKey</a:t>
            </a:r>
            <a:r>
              <a:rPr lang="en-US" sz="1200" dirty="0" smtClean="0"/>
              <a:t>= </a:t>
            </a:r>
            <a:endParaRPr lang="en-US" sz="1200" dirty="0"/>
          </a:p>
          <a:p>
            <a:pPr marL="628650" lvl="1" indent="-171450">
              <a:buFont typeface="Arial" panose="020B0604020202020204" pitchFamily="34" charset="0"/>
              <a:buChar char="•"/>
              <a:defRPr/>
            </a:pPr>
            <a:r>
              <a:rPr lang="en-US" sz="1200" dirty="0">
                <a:hlinkClick r:id="rId10"/>
              </a:rPr>
              <a:t>http://webarchive.loc.gov/all/20071118185505/http://</a:t>
            </a:r>
            <a:r>
              <a:rPr lang="en-US" sz="1200" dirty="0" smtClean="0">
                <a:hlinkClick r:id="rId10"/>
              </a:rPr>
              <a:t>www.youtube.com/user/unicef</a:t>
            </a:r>
            <a:r>
              <a:rPr lang="en-US" sz="1200" dirty="0" smtClean="0"/>
              <a:t> </a:t>
            </a:r>
            <a:endParaRPr lang="en-US" sz="1200" dirty="0"/>
          </a:p>
          <a:p>
            <a:pPr marL="628650" lvl="1" indent="-171450">
              <a:buFont typeface="Arial" panose="020B0604020202020204" pitchFamily="34" charset="0"/>
              <a:buChar char="•"/>
              <a:defRPr/>
            </a:pPr>
            <a:r>
              <a:rPr lang="en-US" sz="1200" dirty="0">
                <a:hlinkClick r:id="rId11"/>
              </a:rPr>
              <a:t>http://webarchive.loc.gov/all/20040114034210/http://</a:t>
            </a:r>
            <a:r>
              <a:rPr lang="en-US" sz="1200" dirty="0" smtClean="0">
                <a:hlinkClick r:id="rId11"/>
              </a:rPr>
              <a:t>www.friendster.com/index.jsp</a:t>
            </a:r>
            <a:r>
              <a:rPr lang="en-US" sz="1200" dirty="0" smtClean="0"/>
              <a:t> </a:t>
            </a:r>
            <a:endParaRPr lang="en-US" sz="1200" dirty="0"/>
          </a:p>
          <a:p>
            <a:pPr marL="171450" indent="-171450">
              <a:buFont typeface="Arial" panose="020B0604020202020204" pitchFamily="34" charset="0"/>
              <a:buChar char="•"/>
            </a:pPr>
            <a:r>
              <a:rPr lang="en-US" sz="1200" dirty="0"/>
              <a:t>Wikimedia Downloads and Historical Archives </a:t>
            </a:r>
            <a:r>
              <a:rPr lang="en-US" sz="1200" dirty="0">
                <a:hlinkClick r:id="rId12"/>
              </a:rPr>
              <a:t>https://dumps.wikimedia.org/archive</a:t>
            </a:r>
            <a:r>
              <a:rPr lang="en-US" sz="1200" dirty="0" smtClean="0">
                <a:hlinkClick r:id="rId12"/>
              </a:rPr>
              <a:t>/</a:t>
            </a:r>
            <a:endParaRPr lang="en-US" sz="1200" dirty="0" smtClean="0"/>
          </a:p>
          <a:p>
            <a:pPr marL="171450" indent="-171450">
              <a:buFont typeface="Arial" panose="020B0604020202020204" pitchFamily="34" charset="0"/>
              <a:buChar char="•"/>
            </a:pPr>
            <a:r>
              <a:rPr lang="en-US" sz="1200" dirty="0" smtClean="0"/>
              <a:t>Illustration copyright </a:t>
            </a:r>
            <a:r>
              <a:rPr lang="en-US" sz="1200" dirty="0"/>
              <a:t>of digitalbevaring.dk and shared under a CC BY 2.5 Denmark </a:t>
            </a:r>
            <a:r>
              <a:rPr lang="en-US" sz="1200" dirty="0" err="1"/>
              <a:t>licence</a:t>
            </a:r>
            <a:r>
              <a:rPr lang="en-US" sz="1200" dirty="0"/>
              <a:t> </a:t>
            </a:r>
            <a:r>
              <a:rPr lang="en-US" sz="1200" dirty="0">
                <a:hlinkClick r:id="rId13"/>
              </a:rPr>
              <a:t>https://</a:t>
            </a:r>
            <a:r>
              <a:rPr lang="en-US" sz="1200" dirty="0" smtClean="0">
                <a:hlinkClick r:id="rId13"/>
              </a:rPr>
              <a:t>creativecommons.org/licenses/by/2.5/dk/deed.en_GB</a:t>
            </a:r>
            <a:r>
              <a:rPr lang="en-US" sz="1200" dirty="0" smtClean="0"/>
              <a:t>  </a:t>
            </a:r>
            <a:endParaRPr lang="en-US" sz="1200" dirty="0"/>
          </a:p>
          <a:p>
            <a:pPr marL="171450" indent="-171450">
              <a:buFont typeface="Arial" panose="020B0604020202020204" pitchFamily="34" charset="0"/>
              <a:buChar char="•"/>
            </a:pPr>
            <a:r>
              <a:rPr lang="en-US" sz="1200" dirty="0" smtClean="0"/>
              <a:t>Growth </a:t>
            </a:r>
            <a:r>
              <a:rPr lang="en-US" sz="1200" dirty="0"/>
              <a:t>of Library of Congress Web Archives, 2010-2017</a:t>
            </a:r>
          </a:p>
          <a:p>
            <a:pPr marL="171450" indent="-171450">
              <a:buFont typeface="Arial" panose="020B0604020202020204" pitchFamily="34" charset="0"/>
              <a:buChar char="•"/>
            </a:pPr>
            <a:r>
              <a:rPr lang="en-US" sz="1200" dirty="0" smtClean="0"/>
              <a:t>Social </a:t>
            </a:r>
            <a:r>
              <a:rPr lang="en-US" sz="1200" dirty="0"/>
              <a:t>media data company site subscription </a:t>
            </a:r>
            <a:r>
              <a:rPr lang="en-US" sz="1200" dirty="0" err="1"/>
              <a:t>modesl</a:t>
            </a:r>
            <a:r>
              <a:rPr lang="en-US" sz="1200" dirty="0"/>
              <a:t> </a:t>
            </a:r>
            <a:r>
              <a:rPr lang="en-US" sz="1200" dirty="0">
                <a:hlinkClick r:id="rId14"/>
              </a:rPr>
              <a:t>https://discovertext.com/</a:t>
            </a:r>
            <a:r>
              <a:rPr lang="en-US" sz="1200" dirty="0"/>
              <a:t>, </a:t>
            </a:r>
            <a:r>
              <a:rPr lang="en-US" sz="1200" dirty="0">
                <a:hlinkClick r:id="rId15"/>
              </a:rPr>
              <a:t>https://www.maxqda.com/</a:t>
            </a:r>
            <a:r>
              <a:rPr lang="en-US" sz="1200" dirty="0"/>
              <a:t>, </a:t>
            </a:r>
            <a:r>
              <a:rPr lang="en-US" sz="1200" dirty="0">
                <a:hlinkClick r:id="rId16"/>
              </a:rPr>
              <a:t>https://netlytic.org</a:t>
            </a:r>
            <a:endParaRPr lang="en-US" sz="1200" dirty="0" smtClean="0"/>
          </a:p>
          <a:p>
            <a:pPr marL="171450" indent="-171450">
              <a:buFont typeface="Arial" panose="020B0604020202020204" pitchFamily="34" charset="0"/>
              <a:buChar char="•"/>
            </a:pPr>
            <a:r>
              <a:rPr lang="en-US" sz="1200" dirty="0" smtClean="0"/>
              <a:t>Still </a:t>
            </a:r>
            <a:r>
              <a:rPr lang="en-US" sz="1200" dirty="0"/>
              <a:t>life (tobacco label) </a:t>
            </a:r>
            <a:r>
              <a:rPr lang="en-US" sz="1200" dirty="0">
                <a:hlinkClick r:id="rId17"/>
              </a:rPr>
              <a:t>https://www.loc.gov/item/98505082</a:t>
            </a:r>
            <a:r>
              <a:rPr lang="en-US" sz="1200" dirty="0" smtClean="0">
                <a:hlinkClick r:id="rId17"/>
              </a:rPr>
              <a:t>/</a:t>
            </a:r>
            <a:r>
              <a:rPr lang="en-US" sz="1200" dirty="0" smtClean="0"/>
              <a:t>  </a:t>
            </a:r>
            <a:endParaRPr lang="en-US" sz="1200" dirty="0"/>
          </a:p>
          <a:p>
            <a:pPr marL="171450" lvl="0" indent="-171450">
              <a:buFont typeface="Arial" panose="020B0604020202020204" pitchFamily="34" charset="0"/>
              <a:buChar char="•"/>
              <a:defRPr/>
            </a:pPr>
            <a:r>
              <a:rPr lang="en-US" sz="1200" dirty="0" smtClean="0"/>
              <a:t>Library of Congress Connect </a:t>
            </a:r>
            <a:r>
              <a:rPr lang="en-US" sz="1200" dirty="0" smtClean="0">
                <a:hlinkClick r:id="rId18"/>
              </a:rPr>
              <a:t>https</a:t>
            </a:r>
            <a:r>
              <a:rPr lang="en-US" sz="1200" dirty="0">
                <a:hlinkClick r:id="rId18"/>
              </a:rPr>
              <a:t>://www.loc.gov/connect</a:t>
            </a:r>
            <a:r>
              <a:rPr lang="en-US" sz="1200" dirty="0" smtClean="0">
                <a:hlinkClick r:id="rId18"/>
              </a:rPr>
              <a:t>/</a:t>
            </a:r>
            <a:r>
              <a:rPr lang="en-US" sz="1200" dirty="0" smtClean="0"/>
              <a:t>  and Librarian’s Twitter account </a:t>
            </a:r>
            <a:r>
              <a:rPr lang="en-US" sz="1200" dirty="0">
                <a:hlinkClick r:id="rId19"/>
              </a:rPr>
              <a:t>https://</a:t>
            </a:r>
            <a:r>
              <a:rPr lang="en-US" sz="1200" dirty="0" smtClean="0">
                <a:hlinkClick r:id="rId19"/>
              </a:rPr>
              <a:t>twitter.com/libnofcongress</a:t>
            </a:r>
            <a:r>
              <a:rPr lang="en-US" sz="1200" dirty="0" smtClean="0"/>
              <a:t> </a:t>
            </a:r>
          </a:p>
          <a:p>
            <a:pPr marL="171450" indent="-171450">
              <a:buFont typeface="Arial" panose="020B0604020202020204" pitchFamily="34" charset="0"/>
              <a:buChar char="•"/>
            </a:pPr>
            <a:r>
              <a:rPr lang="en-US" sz="1200" dirty="0" smtClean="0"/>
              <a:t>Beyond Words </a:t>
            </a:r>
            <a:r>
              <a:rPr lang="en-US" sz="1200" dirty="0">
                <a:hlinkClick r:id="rId20"/>
              </a:rPr>
              <a:t>http://beyondwords.labs.loc.gov</a:t>
            </a:r>
            <a:r>
              <a:rPr lang="en-US" sz="1200" dirty="0" smtClean="0">
                <a:hlinkClick r:id="rId20"/>
              </a:rPr>
              <a:t>/#/</a:t>
            </a:r>
            <a:r>
              <a:rPr lang="en-US" sz="1200" dirty="0" smtClean="0"/>
              <a:t> </a:t>
            </a:r>
            <a:endParaRPr lang="en-US" sz="1200" dirty="0"/>
          </a:p>
          <a:p>
            <a:pPr marL="171450" indent="-171450">
              <a:buFont typeface="Arial" panose="020B0604020202020204" pitchFamily="34" charset="0"/>
              <a:buChar char="•"/>
            </a:pPr>
            <a:r>
              <a:rPr lang="en-US" sz="1200" dirty="0" smtClean="0"/>
              <a:t>Crowdsourced Transcription Platform Beta  (in development)</a:t>
            </a:r>
          </a:p>
          <a:p>
            <a:endParaRPr lang="en-US" sz="1200" dirty="0"/>
          </a:p>
          <a:p>
            <a:endParaRPr lang="en-US" sz="1200" dirty="0" smtClean="0"/>
          </a:p>
          <a:p>
            <a:endParaRPr lang="en-US" sz="1200" dirty="0"/>
          </a:p>
        </p:txBody>
      </p:sp>
      <p:sp>
        <p:nvSpPr>
          <p:cNvPr id="343" name="Shape 343"/>
          <p:cNvSpPr/>
          <p:nvPr/>
        </p:nvSpPr>
        <p:spPr>
          <a:xfrm>
            <a:off x="0" y="2"/>
            <a:ext cx="12192000" cy="787399"/>
          </a:xfrm>
          <a:prstGeom prst="rect">
            <a:avLst/>
          </a:prstGeom>
          <a:solidFill>
            <a:schemeClr val="dk2"/>
          </a:solidFill>
          <a:ln>
            <a:noFill/>
          </a:ln>
        </p:spPr>
        <p:txBody>
          <a:bodyPr wrap="square" lIns="121900" tIns="60933" rIns="121900" bIns="60933" anchor="ctr" anchorCtr="0">
            <a:noAutofit/>
          </a:bodyPr>
          <a:lstStyle/>
          <a:p>
            <a:pPr algn="ctr">
              <a:buClr>
                <a:schemeClr val="dk1"/>
              </a:buClr>
            </a:pPr>
            <a:endParaRPr sz="2667">
              <a:solidFill>
                <a:schemeClr val="dk1"/>
              </a:solidFill>
              <a:latin typeface="Arial"/>
              <a:ea typeface="Arial"/>
              <a:cs typeface="Arial"/>
              <a:sym typeface="Arial"/>
            </a:endParaRPr>
          </a:p>
        </p:txBody>
      </p:sp>
      <p:sp>
        <p:nvSpPr>
          <p:cNvPr id="344" name="Shape 344"/>
          <p:cNvSpPr txBox="1"/>
          <p:nvPr/>
        </p:nvSpPr>
        <p:spPr>
          <a:xfrm>
            <a:off x="1186000" y="0"/>
            <a:ext cx="9786800" cy="856200"/>
          </a:xfrm>
          <a:prstGeom prst="rect">
            <a:avLst/>
          </a:prstGeom>
          <a:noFill/>
          <a:ln>
            <a:noFill/>
          </a:ln>
        </p:spPr>
        <p:txBody>
          <a:bodyPr wrap="square" lIns="121900" tIns="121900" rIns="121900" bIns="121900" anchor="ctr" anchorCtr="0">
            <a:noAutofit/>
          </a:bodyPr>
          <a:lstStyle/>
          <a:p>
            <a:pPr algn="ctr"/>
            <a:r>
              <a:rPr lang="en-US" sz="5333" b="1" dirty="0">
                <a:solidFill>
                  <a:srgbClr val="FFFFFF"/>
                </a:solidFill>
                <a:latin typeface="+mj-lt"/>
                <a:ea typeface="Roboto Slab" pitchFamily="2" charset="0"/>
                <a:cs typeface="Source Sans Pro"/>
                <a:sym typeface="Source Sans Pro"/>
              </a:rPr>
              <a:t>Credits</a:t>
            </a:r>
          </a:p>
        </p:txBody>
      </p:sp>
    </p:spTree>
    <p:extLst>
      <p:ext uri="{BB962C8B-B14F-4D97-AF65-F5344CB8AC3E}">
        <p14:creationId xmlns:p14="http://schemas.microsoft.com/office/powerpoint/2010/main" val="3540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81686"/>
            <a:ext cx="10363200" cy="4330896"/>
          </a:xfrm>
        </p:spPr>
        <p:txBody>
          <a:bodyPr>
            <a:normAutofit fontScale="90000"/>
          </a:bodyPr>
          <a:lstStyle/>
          <a:p>
            <a:pPr>
              <a:lnSpc>
                <a:spcPct val="150000"/>
              </a:lnSpc>
            </a:pPr>
            <a:r>
              <a:rPr lang="en-US" sz="4800" b="1" dirty="0">
                <a:solidFill>
                  <a:schemeClr val="bg2"/>
                </a:solidFill>
                <a:latin typeface="Franklin Gothic Demi" panose="020B0703020102020204" pitchFamily="34" charset="0"/>
                <a:cs typeface="BrowalliaUPC" panose="020B0604020202020204" pitchFamily="34" charset="-34"/>
              </a:rPr>
              <a:t>Engage, inspire, and inform Congress and the American people with a universal and enduring source of knowledge and creativity</a:t>
            </a:r>
          </a:p>
        </p:txBody>
      </p:sp>
    </p:spTree>
    <p:extLst>
      <p:ext uri="{BB962C8B-B14F-4D97-AF65-F5344CB8AC3E}">
        <p14:creationId xmlns:p14="http://schemas.microsoft.com/office/powerpoint/2010/main" val="2043079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dn.loc.gov/service/pnp/highsm/13900/13970v.jpg"/>
          <p:cNvPicPr>
            <a:picLocks noChangeAspect="1" noChangeArrowheads="1"/>
          </p:cNvPicPr>
          <p:nvPr/>
        </p:nvPicPr>
        <p:blipFill rotWithShape="1">
          <a:blip r:embed="rId3">
            <a:extLst>
              <a:ext uri="{28A0092B-C50C-407E-A947-70E740481C1C}">
                <a14:useLocalDpi xmlns:a14="http://schemas.microsoft.com/office/drawing/2010/main" val="0"/>
              </a:ext>
            </a:extLst>
          </a:blip>
          <a:srcRect l="413" t="20085" r="-413" b="36176"/>
          <a:stretch/>
        </p:blipFill>
        <p:spPr bwMode="auto">
          <a:xfrm>
            <a:off x="-38350" y="0"/>
            <a:ext cx="122686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0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683" y="0"/>
            <a:ext cx="6599492" cy="6584251"/>
          </a:xfrm>
          <a:prstGeom prst="rect">
            <a:avLst/>
          </a:prstGeom>
        </p:spPr>
      </p:pic>
      <p:pic>
        <p:nvPicPr>
          <p:cNvPr id="4" name="Picture 3"/>
          <p:cNvPicPr>
            <a:picLocks noChangeAspect="1"/>
          </p:cNvPicPr>
          <p:nvPr/>
        </p:nvPicPr>
        <p:blipFill>
          <a:blip r:embed="rId4"/>
          <a:stretch>
            <a:fillRect/>
          </a:stretch>
        </p:blipFill>
        <p:spPr>
          <a:xfrm>
            <a:off x="5438217" y="0"/>
            <a:ext cx="6584251" cy="6591871"/>
          </a:xfrm>
          <a:prstGeom prst="rect">
            <a:avLst/>
          </a:prstGeom>
        </p:spPr>
      </p:pic>
    </p:spTree>
    <p:extLst>
      <p:ext uri="{BB962C8B-B14F-4D97-AF65-F5344CB8AC3E}">
        <p14:creationId xmlns:p14="http://schemas.microsoft.com/office/powerpoint/2010/main" val="352844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19594" y="71541"/>
            <a:ext cx="4592090" cy="4035156"/>
          </a:xfrm>
          <a:prstGeom prst="rect">
            <a:avLst/>
          </a:prstGeom>
          <a:ln>
            <a:solidFill>
              <a:schemeClr val="tx2"/>
            </a:solidFill>
          </a:ln>
        </p:spPr>
      </p:pic>
      <p:pic>
        <p:nvPicPr>
          <p:cNvPr id="6" name="Picture 5"/>
          <p:cNvPicPr>
            <a:picLocks noChangeAspect="1"/>
          </p:cNvPicPr>
          <p:nvPr/>
        </p:nvPicPr>
        <p:blipFill>
          <a:blip r:embed="rId4"/>
          <a:stretch>
            <a:fillRect/>
          </a:stretch>
        </p:blipFill>
        <p:spPr>
          <a:xfrm>
            <a:off x="218456" y="71541"/>
            <a:ext cx="4168414" cy="3388578"/>
          </a:xfrm>
          <a:prstGeom prst="rect">
            <a:avLst/>
          </a:prstGeom>
          <a:ln>
            <a:solidFill>
              <a:schemeClr val="tx2"/>
            </a:solidFill>
          </a:ln>
        </p:spPr>
      </p:pic>
      <p:pic>
        <p:nvPicPr>
          <p:cNvPr id="7" name="Picture 6"/>
          <p:cNvPicPr>
            <a:picLocks noChangeAspect="1"/>
          </p:cNvPicPr>
          <p:nvPr/>
        </p:nvPicPr>
        <p:blipFill>
          <a:blip r:embed="rId5"/>
          <a:stretch>
            <a:fillRect/>
          </a:stretch>
        </p:blipFill>
        <p:spPr>
          <a:xfrm>
            <a:off x="4569069" y="271903"/>
            <a:ext cx="2568326" cy="2987853"/>
          </a:xfrm>
          <a:prstGeom prst="rect">
            <a:avLst/>
          </a:prstGeom>
          <a:ln>
            <a:solidFill>
              <a:schemeClr val="tx2"/>
            </a:solidFill>
          </a:ln>
        </p:spPr>
      </p:pic>
      <p:pic>
        <p:nvPicPr>
          <p:cNvPr id="8" name="Picture 7"/>
          <p:cNvPicPr>
            <a:picLocks noChangeAspect="1"/>
          </p:cNvPicPr>
          <p:nvPr/>
        </p:nvPicPr>
        <p:blipFill>
          <a:blip r:embed="rId6"/>
          <a:stretch>
            <a:fillRect/>
          </a:stretch>
        </p:blipFill>
        <p:spPr>
          <a:xfrm>
            <a:off x="152400" y="3602181"/>
            <a:ext cx="3886026" cy="2729948"/>
          </a:xfrm>
          <a:prstGeom prst="rect">
            <a:avLst/>
          </a:prstGeom>
          <a:ln>
            <a:solidFill>
              <a:schemeClr val="tx2"/>
            </a:solidFill>
          </a:ln>
        </p:spPr>
      </p:pic>
      <p:pic>
        <p:nvPicPr>
          <p:cNvPr id="2" name="Picture 1"/>
          <p:cNvPicPr>
            <a:picLocks noChangeAspect="1"/>
          </p:cNvPicPr>
          <p:nvPr/>
        </p:nvPicPr>
        <p:blipFill>
          <a:blip r:embed="rId7"/>
          <a:stretch>
            <a:fillRect/>
          </a:stretch>
        </p:blipFill>
        <p:spPr>
          <a:xfrm>
            <a:off x="4178461" y="3748409"/>
            <a:ext cx="3001097" cy="3027065"/>
          </a:xfrm>
          <a:prstGeom prst="rect">
            <a:avLst/>
          </a:prstGeom>
          <a:ln>
            <a:solidFill>
              <a:schemeClr val="tx2"/>
            </a:solidFill>
          </a:ln>
        </p:spPr>
      </p:pic>
      <p:pic>
        <p:nvPicPr>
          <p:cNvPr id="10" name="Picture 9"/>
          <p:cNvPicPr>
            <a:picLocks noChangeAspect="1"/>
          </p:cNvPicPr>
          <p:nvPr/>
        </p:nvPicPr>
        <p:blipFill rotWithShape="1">
          <a:blip r:embed="rId8"/>
          <a:srcRect r="19433"/>
          <a:stretch/>
        </p:blipFill>
        <p:spPr>
          <a:xfrm>
            <a:off x="7319594" y="4275797"/>
            <a:ext cx="4761570" cy="2344739"/>
          </a:xfrm>
          <a:prstGeom prst="rect">
            <a:avLst/>
          </a:prstGeom>
          <a:ln>
            <a:solidFill>
              <a:schemeClr val="tx2"/>
            </a:solidFill>
          </a:ln>
        </p:spPr>
      </p:pic>
    </p:spTree>
    <p:extLst>
      <p:ext uri="{BB962C8B-B14F-4D97-AF65-F5344CB8AC3E}">
        <p14:creationId xmlns:p14="http://schemas.microsoft.com/office/powerpoint/2010/main" val="153649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0375" y="381240"/>
            <a:ext cx="6523285" cy="5936494"/>
          </a:xfrm>
          <a:prstGeom prst="rect">
            <a:avLst/>
          </a:prstGeom>
        </p:spPr>
      </p:pic>
    </p:spTree>
    <p:extLst>
      <p:ext uri="{BB962C8B-B14F-4D97-AF65-F5344CB8AC3E}">
        <p14:creationId xmlns:p14="http://schemas.microsoft.com/office/powerpoint/2010/main" val="421752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endPar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endParaRP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5203539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39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marR="0" lvl="0" indent="0">
              <a:spcBef>
                <a:spcPts val="0"/>
              </a:spcBef>
              <a:spcAft>
                <a:spcPts val="0"/>
              </a:spcAft>
              <a:buNone/>
            </a:pPr>
            <a:endParaRPr lang="en-US" sz="1100" dirty="0" smtClean="0">
              <a:effectLst/>
              <a:latin typeface="Palatino Linotype" panose="02040502050505030304" pitchFamily="18" charset="0"/>
              <a:ea typeface="Corbel" panose="020B0503020204020204" pitchFamily="34" charset="0"/>
              <a:cs typeface="Times New Roman" panose="02020603050405020304" pitchFamily="18" charset="0"/>
            </a:endParaRPr>
          </a:p>
          <a:p>
            <a:endParaRPr lang="en-US" dirty="0"/>
          </a:p>
        </p:txBody>
      </p:sp>
      <p:pic>
        <p:nvPicPr>
          <p:cNvPr id="4" name="Picture 3"/>
          <p:cNvPicPr>
            <a:picLocks noChangeAspect="1"/>
          </p:cNvPicPr>
          <p:nvPr/>
        </p:nvPicPr>
        <p:blipFill rotWithShape="1">
          <a:blip r:embed="rId3"/>
          <a:srcRect t="15212" b="11657"/>
          <a:stretch/>
        </p:blipFill>
        <p:spPr>
          <a:xfrm>
            <a:off x="252383" y="345867"/>
            <a:ext cx="6134632" cy="319336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666120" y="719590"/>
            <a:ext cx="5273497" cy="2819644"/>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2609157" y="3776068"/>
            <a:ext cx="7555715" cy="2849677"/>
          </a:xfrm>
          <a:prstGeom prst="rect">
            <a:avLst/>
          </a:prstGeom>
          <a:ln>
            <a:solidFill>
              <a:schemeClr val="tx1"/>
            </a:solidFill>
          </a:ln>
        </p:spPr>
      </p:pic>
    </p:spTree>
    <p:extLst>
      <p:ext uri="{BB962C8B-B14F-4D97-AF65-F5344CB8AC3E}">
        <p14:creationId xmlns:p14="http://schemas.microsoft.com/office/powerpoint/2010/main" val="41345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dn.loc.gov/service/pnp/cph/3g00000/3g05000/3g05600/3g05657r.jpg"/>
          <p:cNvPicPr>
            <a:picLocks noChangeAspect="1" noChangeArrowheads="1"/>
          </p:cNvPicPr>
          <p:nvPr/>
        </p:nvPicPr>
        <p:blipFill rotWithShape="1">
          <a:blip r:embed="rId3">
            <a:extLst>
              <a:ext uri="{28A0092B-C50C-407E-A947-70E740481C1C}">
                <a14:useLocalDpi xmlns:a14="http://schemas.microsoft.com/office/drawing/2010/main" val="0"/>
              </a:ext>
            </a:extLst>
          </a:blip>
          <a:srcRect l="9987" t="15759" r="9859" b="10808"/>
          <a:stretch/>
        </p:blipFill>
        <p:spPr bwMode="auto">
          <a:xfrm>
            <a:off x="-14439" y="-969820"/>
            <a:ext cx="12206439" cy="874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42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2371</Words>
  <Application>Microsoft Office PowerPoint</Application>
  <PresentationFormat>Widescreen</PresentationFormat>
  <Paragraphs>194</Paragraphs>
  <Slides>14</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-apple-system</vt:lpstr>
      <vt:lpstr>Arial</vt:lpstr>
      <vt:lpstr>BrowalliaUPC</vt:lpstr>
      <vt:lpstr>Calibri</vt:lpstr>
      <vt:lpstr>Calibri Light</vt:lpstr>
      <vt:lpstr>Corbel</vt:lpstr>
      <vt:lpstr>Courier New</vt:lpstr>
      <vt:lpstr>Franklin Gothic Book</vt:lpstr>
      <vt:lpstr>Franklin Gothic Demi</vt:lpstr>
      <vt:lpstr>Palatino Linotype</vt:lpstr>
      <vt:lpstr>Roboto Slab</vt:lpstr>
      <vt:lpstr>Source Sans Pro</vt:lpstr>
      <vt:lpstr>Symbol</vt:lpstr>
      <vt:lpstr>Times New Roman</vt:lpstr>
      <vt:lpstr>Office Theme</vt:lpstr>
      <vt:lpstr>PowerPoint Presentation</vt:lpstr>
      <vt:lpstr>Engage, inspire, and inform Congress and the American people with a universal and enduring source of knowledge and creativity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Library of Congress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Grotke</dc:creator>
  <cp:lastModifiedBy>Kate Zwaard</cp:lastModifiedBy>
  <cp:revision>92</cp:revision>
  <cp:lastPrinted>2018-06-11T18:25:02Z</cp:lastPrinted>
  <dcterms:created xsi:type="dcterms:W3CDTF">2018-06-04T12:54:43Z</dcterms:created>
  <dcterms:modified xsi:type="dcterms:W3CDTF">2018-08-01T14:51:09Z</dcterms:modified>
</cp:coreProperties>
</file>