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91" r:id="rId4"/>
    <p:sldId id="284" r:id="rId5"/>
    <p:sldId id="288" r:id="rId6"/>
    <p:sldId id="277" r:id="rId7"/>
    <p:sldId id="268" r:id="rId8"/>
    <p:sldId id="289" r:id="rId9"/>
    <p:sldId id="290" r:id="rId10"/>
    <p:sldId id="28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99" autoAdjust="0"/>
    <p:restoredTop sz="69815" autoAdjust="0"/>
  </p:normalViewPr>
  <p:slideViewPr>
    <p:cSldViewPr snapToGrid="0">
      <p:cViewPr varScale="1">
        <p:scale>
          <a:sx n="66" d="100"/>
          <a:sy n="66" d="100"/>
        </p:scale>
        <p:origin x="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DF205-EAA0-4A2A-9CF6-5D86F1A657E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57DDB-E24E-4D2C-9E7B-F55A8C78F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1311-F265-4C4B-88F1-87671B6D9380}" type="datetimeFigureOut">
              <a:rPr lang="en-GB" smtClean="0"/>
              <a:t>2017-12-14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816A5-A100-4B0A-9AB1-2F9330BC0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0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16A5-A100-4B0A-9AB1-2F9330BC09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07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16A5-A100-4B0A-9AB1-2F9330BC09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1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16A5-A100-4B0A-9AB1-2F9330BC09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2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5322" y="2454441"/>
            <a:ext cx="7252678" cy="1055522"/>
          </a:xfrm>
        </p:spPr>
        <p:txBody>
          <a:bodyPr anchor="b">
            <a:noAutofit/>
          </a:bodyPr>
          <a:lstStyle>
            <a:lvl1pPr algn="l">
              <a:defRPr sz="4000" b="1" baseline="0">
                <a:solidFill>
                  <a:srgbClr val="004A2C"/>
                </a:solidFill>
              </a:defRPr>
            </a:lvl1pPr>
          </a:lstStyle>
          <a:p>
            <a:r>
              <a:rPr lang="en-US" dirty="0"/>
              <a:t>PRESENTATION TITLE (ALL TEXT BOLD&amp;CAPS)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5322" y="3602038"/>
            <a:ext cx="7252677" cy="50122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baseline="0">
                <a:solidFill>
                  <a:srgbClr val="004A2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en-US" sz="1400" dirty="0">
                <a:solidFill>
                  <a:srgbClr val="00512F"/>
                </a:solidFill>
                <a:latin typeface="Century Gothic" panose="020B0502020202020204" pitchFamily="34" charset="0"/>
              </a:rPr>
              <a:t>SUB TITLE</a:t>
            </a:r>
          </a:p>
        </p:txBody>
      </p:sp>
      <p:sp>
        <p:nvSpPr>
          <p:cNvPr id="7" name="Half Frame 6"/>
          <p:cNvSpPr/>
          <p:nvPr userDrawn="1"/>
        </p:nvSpPr>
        <p:spPr>
          <a:xfrm flipH="1" flipV="1">
            <a:off x="10041514" y="4840321"/>
            <a:ext cx="2150486" cy="2017679"/>
          </a:xfrm>
          <a:prstGeom prst="halfFrame">
            <a:avLst>
              <a:gd name="adj1" fmla="val 34683"/>
              <a:gd name="adj2" fmla="val 3516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2245668" cy="2173776"/>
          </a:xfrm>
          <a:prstGeom prst="halfFrame">
            <a:avLst>
              <a:gd name="adj1" fmla="val 34683"/>
              <a:gd name="adj2" fmla="val 3516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flipH="1" flipV="1">
            <a:off x="10883788" y="5462124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0" y="2454441"/>
            <a:ext cx="1558796" cy="16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3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93" y="500062"/>
            <a:ext cx="10515600" cy="1325563"/>
          </a:xfrm>
        </p:spPr>
        <p:txBody>
          <a:bodyPr/>
          <a:lstStyle>
            <a:lvl1pPr>
              <a:defRPr b="1">
                <a:solidFill>
                  <a:srgbClr val="004A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293" y="1868487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Half Frame 6"/>
          <p:cNvSpPr/>
          <p:nvPr userDrawn="1"/>
        </p:nvSpPr>
        <p:spPr>
          <a:xfrm flipH="1" flipV="1">
            <a:off x="10883788" y="5462124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2" y="5934075"/>
            <a:ext cx="394313" cy="4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9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Half Frame 6"/>
          <p:cNvSpPr/>
          <p:nvPr userDrawn="1"/>
        </p:nvSpPr>
        <p:spPr>
          <a:xfrm flipH="1" flipV="1">
            <a:off x="10883788" y="5462124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2" y="5934075"/>
            <a:ext cx="394313" cy="4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Half Frame 7"/>
          <p:cNvSpPr/>
          <p:nvPr userDrawn="1"/>
        </p:nvSpPr>
        <p:spPr>
          <a:xfrm flipH="1" flipV="1">
            <a:off x="10883788" y="5462124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2" y="5934075"/>
            <a:ext cx="394313" cy="4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7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Half Frame 9"/>
          <p:cNvSpPr/>
          <p:nvPr userDrawn="1"/>
        </p:nvSpPr>
        <p:spPr>
          <a:xfrm flipH="1" flipV="1">
            <a:off x="10883788" y="5462124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2" y="5934075"/>
            <a:ext cx="394313" cy="4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9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Half Frame 5"/>
          <p:cNvSpPr/>
          <p:nvPr userDrawn="1"/>
        </p:nvSpPr>
        <p:spPr>
          <a:xfrm flipH="1" flipV="1">
            <a:off x="10883788" y="5462124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2" y="5934075"/>
            <a:ext cx="394313" cy="4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/>
          <p:cNvSpPr/>
          <p:nvPr userDrawn="1"/>
        </p:nvSpPr>
        <p:spPr>
          <a:xfrm flipH="1" flipV="1">
            <a:off x="10883788" y="5462124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2" y="5934075"/>
            <a:ext cx="394313" cy="4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4A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alf Frame 7"/>
          <p:cNvSpPr/>
          <p:nvPr userDrawn="1"/>
        </p:nvSpPr>
        <p:spPr>
          <a:xfrm flipH="1" flipV="1">
            <a:off x="10883788" y="5462124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2" y="5934075"/>
            <a:ext cx="394313" cy="4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56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4A2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7840" y="457201"/>
            <a:ext cx="656831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5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Half Frame 7"/>
          <p:cNvSpPr/>
          <p:nvPr userDrawn="1"/>
        </p:nvSpPr>
        <p:spPr>
          <a:xfrm flipH="1" flipV="1">
            <a:off x="10883788" y="5462124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82" y="5934075"/>
            <a:ext cx="394313" cy="4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481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7768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alf Frame 6"/>
          <p:cNvSpPr/>
          <p:nvPr userDrawn="1"/>
        </p:nvSpPr>
        <p:spPr>
          <a:xfrm flipH="1" flipV="1">
            <a:off x="10883788" y="5462124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4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2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FLA-International-Federation-of-Library-Associations-and-Institutions-115229368506017/?ref=br_rs" TargetMode="External"/><Relationship Id="rId2" Type="http://schemas.openxmlformats.org/officeDocument/2006/relationships/hyperlink" Target="https://www.intgovforum.org/multilingual/content/igf-2017-online-participation-registr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ifla.org/lp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5323" y="2522680"/>
            <a:ext cx="7252678" cy="1055522"/>
          </a:xfrm>
        </p:spPr>
        <p:txBody>
          <a:bodyPr/>
          <a:lstStyle/>
          <a:p>
            <a:r>
              <a:rPr lang="en-US" sz="3600" dirty="0"/>
              <a:t>IFLA at the Internet Governance Forum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5323" y="3741975"/>
            <a:ext cx="7252677" cy="50122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Stephen Wyber, Manager, Policy and Advocacy, IFLA</a:t>
            </a:r>
          </a:p>
          <a:p>
            <a:r>
              <a:rPr lang="en-US" dirty="0">
                <a:latin typeface="Century Gothic" panose="020B0502020202020204" pitchFamily="34" charset="0"/>
              </a:rPr>
              <a:t>14 December 2017, 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8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0A75068-0A0F-4980-A2D7-10C02A1EC13D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D8DC0379-B01B-450F-ABBF-C55F16D3F2AB}"/>
                </a:ext>
              </a:extLst>
            </p:cNvPr>
            <p:cNvSpPr/>
            <p:nvPr/>
          </p:nvSpPr>
          <p:spPr>
            <a:xfrm>
              <a:off x="0" y="0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4E136A1-BCD2-4541-9266-D81E6536FD35}"/>
                </a:ext>
              </a:extLst>
            </p:cNvPr>
            <p:cNvSpPr/>
            <p:nvPr/>
          </p:nvSpPr>
          <p:spPr>
            <a:xfrm rot="10800000">
              <a:off x="10849555" y="5486399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F1C21C-3A10-46FF-8419-63DF9968C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9586" y="5929310"/>
              <a:ext cx="457200" cy="48577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108DC2-F4AF-4DCA-AE7A-11C1EC070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45" y="2013559"/>
            <a:ext cx="9350629" cy="20316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7F6625-1CE9-47F4-9A0F-148734A80084}"/>
              </a:ext>
            </a:extLst>
          </p:cNvPr>
          <p:cNvSpPr txBox="1"/>
          <p:nvPr/>
        </p:nvSpPr>
        <p:spPr>
          <a:xfrm>
            <a:off x="933996" y="685800"/>
            <a:ext cx="9890376" cy="5873948"/>
          </a:xfrm>
          <a:prstGeom prst="round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GB" sz="5400" b="1" dirty="0"/>
              <a:t>IFLA at IGF 2017</a:t>
            </a:r>
          </a:p>
          <a:p>
            <a:pPr>
              <a:spcAft>
                <a:spcPts val="1800"/>
              </a:spcAft>
            </a:pPr>
            <a:r>
              <a:rPr lang="en-GB" sz="3200" dirty="0"/>
              <a:t>Regional IGFs</a:t>
            </a:r>
          </a:p>
          <a:p>
            <a:pPr>
              <a:spcAft>
                <a:spcPts val="1800"/>
              </a:spcAft>
            </a:pPr>
            <a:r>
              <a:rPr lang="en-GB" sz="3200" dirty="0"/>
              <a:t>Dynamic Coalition on Public Access</a:t>
            </a:r>
          </a:p>
          <a:p>
            <a:pPr>
              <a:spcAft>
                <a:spcPts val="1800"/>
              </a:spcAft>
            </a:pPr>
            <a:r>
              <a:rPr lang="en-GB" sz="3200" dirty="0"/>
              <a:t>Main Dynamic Coalitions Session</a:t>
            </a:r>
          </a:p>
          <a:p>
            <a:pPr>
              <a:spcAft>
                <a:spcPts val="1800"/>
              </a:spcAft>
            </a:pPr>
            <a:r>
              <a:rPr lang="en-GB" sz="3200" dirty="0"/>
              <a:t>Sessions on Internet Indicators, Digital Literacy, Public Access, Access to Knowledge and Digital Preservation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5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 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GB" sz="3200" b="1" dirty="0"/>
              <a:t>Participate Online! </a:t>
            </a:r>
            <a:r>
              <a:rPr lang="en-GB" sz="3200" dirty="0">
                <a:hlinkClick r:id="rId2"/>
              </a:rPr>
              <a:t>https://www.intgovforum.org/multilingual/content/igf-2017-online-participation-registration</a:t>
            </a:r>
            <a:r>
              <a:rPr lang="en-GB" sz="3200" dirty="0"/>
              <a:t>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3200" b="1" dirty="0"/>
              <a:t>Twitter</a:t>
            </a:r>
            <a:r>
              <a:rPr lang="en-GB" sz="3200" dirty="0"/>
              <a:t>: @IFLA, @dswyber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3200" b="1" dirty="0"/>
              <a:t>Facebook</a:t>
            </a:r>
            <a:r>
              <a:rPr lang="en-GB" sz="3200" dirty="0"/>
              <a:t>: </a:t>
            </a:r>
            <a:r>
              <a:rPr lang="en-GB" sz="3200" dirty="0">
                <a:hlinkClick r:id="rId3"/>
              </a:rPr>
              <a:t>https://www.facebook.com/IFLA-International-Federation-of-Library-Associations-and-Institutions-115229368506017/?ref=br_rs</a:t>
            </a:r>
            <a:r>
              <a:rPr lang="en-GB" sz="3200" dirty="0"/>
              <a:t>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3200" b="1" dirty="0"/>
              <a:t>Blogs</a:t>
            </a:r>
            <a:r>
              <a:rPr lang="en-GB" sz="3200" dirty="0"/>
              <a:t>: </a:t>
            </a:r>
            <a:r>
              <a:rPr lang="en-GB" sz="3200" dirty="0">
                <a:hlinkClick r:id="rId4"/>
              </a:rPr>
              <a:t>https://blogs.ifla.org/lpa/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 algn="r">
              <a:buNone/>
            </a:pPr>
            <a:r>
              <a:rPr lang="en-GB" sz="3200" dirty="0"/>
              <a:t>			</a:t>
            </a:r>
            <a:r>
              <a:rPr lang="en-GB" sz="5200" dirty="0"/>
              <a:t>Questions?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4600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alf Frame 10"/>
          <p:cNvSpPr/>
          <p:nvPr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flipH="1" flipV="1">
            <a:off x="10883788" y="546374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8E855-ABB6-4AB3-8FD3-3EB61292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53" y="31391"/>
            <a:ext cx="4034694" cy="4034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5A998F-06B7-4E11-ACDE-B96B3A69F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53" y="2791916"/>
            <a:ext cx="4034693" cy="40346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F92DA8-DCAE-4CFD-AD01-BC9186D18E54}"/>
              </a:ext>
            </a:extLst>
          </p:cNvPr>
          <p:cNvSpPr/>
          <p:nvPr/>
        </p:nvSpPr>
        <p:spPr>
          <a:xfrm>
            <a:off x="1308212" y="409432"/>
            <a:ext cx="9678236" cy="604595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A03893-45C8-49FB-BA3A-3EB73139A6DD}"/>
              </a:ext>
            </a:extLst>
          </p:cNvPr>
          <p:cNvSpPr txBox="1"/>
          <p:nvPr/>
        </p:nvSpPr>
        <p:spPr>
          <a:xfrm>
            <a:off x="1205552" y="611781"/>
            <a:ext cx="6291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Libraries and the  Internet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D499B1-9175-438B-9D5D-F39B1028975F}"/>
              </a:ext>
            </a:extLst>
          </p:cNvPr>
          <p:cNvSpPr txBox="1"/>
          <p:nvPr/>
        </p:nvSpPr>
        <p:spPr>
          <a:xfrm>
            <a:off x="3264391" y="2735855"/>
            <a:ext cx="78884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400"/>
              </a:spcAft>
            </a:pPr>
            <a:r>
              <a:rPr lang="en-GB" sz="4000" dirty="0"/>
              <a:t>Different form, same goal?</a:t>
            </a:r>
          </a:p>
          <a:p>
            <a:pPr algn="r">
              <a:spcAft>
                <a:spcPts val="2400"/>
              </a:spcAft>
            </a:pPr>
            <a:r>
              <a:rPr lang="en-GB" sz="4000" dirty="0"/>
              <a:t>A growing dependency?</a:t>
            </a:r>
          </a:p>
          <a:p>
            <a:pPr algn="r">
              <a:spcAft>
                <a:spcPts val="2400"/>
              </a:spcAft>
            </a:pPr>
            <a:r>
              <a:rPr lang="en-GB" sz="4000" dirty="0"/>
              <a:t>Delivering Development and Access to Information</a:t>
            </a:r>
          </a:p>
        </p:txBody>
      </p:sp>
    </p:spTree>
    <p:extLst>
      <p:ext uri="{BB962C8B-B14F-4D97-AF65-F5344CB8AC3E}">
        <p14:creationId xmlns:p14="http://schemas.microsoft.com/office/powerpoint/2010/main" val="100720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055716-A49D-4F7A-919C-9DB3E194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599748"/>
            <a:ext cx="98488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8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42DF33-D1F7-4CD0-B4F1-760694DB26D5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7B28277F-5699-4EFC-B6DD-9CB90309C74F}"/>
                </a:ext>
              </a:extLst>
            </p:cNvPr>
            <p:cNvSpPr/>
            <p:nvPr/>
          </p:nvSpPr>
          <p:spPr>
            <a:xfrm>
              <a:off x="0" y="0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31276F10-C3DC-4D0B-B365-5CEB25725AB4}"/>
                </a:ext>
              </a:extLst>
            </p:cNvPr>
            <p:cNvSpPr/>
            <p:nvPr/>
          </p:nvSpPr>
          <p:spPr>
            <a:xfrm rot="10800000">
              <a:off x="10849555" y="5486399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33C712-9E00-4E75-B66A-CEEEFD30D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9586" y="5929310"/>
              <a:ext cx="457200" cy="485775"/>
            </a:xfrm>
            <a:prstGeom prst="rect">
              <a:avLst/>
            </a:prstGeom>
          </p:spPr>
        </p:pic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CA412C01-A30A-4E8E-8EBA-379A39A3C79C}"/>
              </a:ext>
            </a:extLst>
          </p:cNvPr>
          <p:cNvSpPr/>
          <p:nvPr/>
        </p:nvSpPr>
        <p:spPr>
          <a:xfrm>
            <a:off x="5182021" y="59963"/>
            <a:ext cx="7071360" cy="685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F65E5-9270-4564-936C-1DA3B8D07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741" y="4805593"/>
            <a:ext cx="1665544" cy="1665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D3EC33-E22C-40E2-8250-9DE52FC72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642" y="2656191"/>
            <a:ext cx="1665544" cy="1665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6BC058-C9E1-4787-A669-53DA5CB1B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38" y="685800"/>
            <a:ext cx="1665544" cy="166554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170592-06AE-4A66-B43A-4546FD9338CA}"/>
              </a:ext>
            </a:extLst>
          </p:cNvPr>
          <p:cNvCxnSpPr>
            <a:cxnSpLocks/>
          </p:cNvCxnSpPr>
          <p:nvPr/>
        </p:nvCxnSpPr>
        <p:spPr>
          <a:xfrm flipH="1" flipV="1">
            <a:off x="7465325" y="2656191"/>
            <a:ext cx="955345" cy="987761"/>
          </a:xfrm>
          <a:prstGeom prst="straightConnector1">
            <a:avLst/>
          </a:prstGeom>
          <a:ln w="952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A233E0-847C-4A1F-8E68-C622907433A6}"/>
              </a:ext>
            </a:extLst>
          </p:cNvPr>
          <p:cNvCxnSpPr>
            <a:cxnSpLocks/>
          </p:cNvCxnSpPr>
          <p:nvPr/>
        </p:nvCxnSpPr>
        <p:spPr>
          <a:xfrm flipH="1">
            <a:off x="7847463" y="3643952"/>
            <a:ext cx="573207" cy="504967"/>
          </a:xfrm>
          <a:prstGeom prst="straightConnector1">
            <a:avLst/>
          </a:prstGeom>
          <a:ln w="952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428075-360F-4EDA-BF4D-207A72400A87}"/>
              </a:ext>
            </a:extLst>
          </p:cNvPr>
          <p:cNvCxnSpPr>
            <a:cxnSpLocks/>
          </p:cNvCxnSpPr>
          <p:nvPr/>
        </p:nvCxnSpPr>
        <p:spPr>
          <a:xfrm flipV="1">
            <a:off x="8420669" y="2351344"/>
            <a:ext cx="859809" cy="1292608"/>
          </a:xfrm>
          <a:prstGeom prst="straightConnector1">
            <a:avLst/>
          </a:prstGeom>
          <a:ln w="952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B537654-3FD4-4B6C-A07E-1D56C9790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38" y="3957912"/>
            <a:ext cx="1665544" cy="16655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A60050-0056-400F-B691-2ED99BF98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70" y="590013"/>
            <a:ext cx="1665544" cy="1665544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972D5E-1E4D-4A42-ABAC-9E280D7AF736}"/>
              </a:ext>
            </a:extLst>
          </p:cNvPr>
          <p:cNvCxnSpPr>
            <a:cxnSpLocks/>
          </p:cNvCxnSpPr>
          <p:nvPr/>
        </p:nvCxnSpPr>
        <p:spPr>
          <a:xfrm>
            <a:off x="8420669" y="3643952"/>
            <a:ext cx="589201" cy="900752"/>
          </a:xfrm>
          <a:prstGeom prst="straightConnector1">
            <a:avLst/>
          </a:prstGeom>
          <a:ln w="952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448D441-E075-43D4-B034-4ACEF2CA03A1}"/>
              </a:ext>
            </a:extLst>
          </p:cNvPr>
          <p:cNvCxnSpPr>
            <a:cxnSpLocks/>
          </p:cNvCxnSpPr>
          <p:nvPr/>
        </p:nvCxnSpPr>
        <p:spPr>
          <a:xfrm flipV="1">
            <a:off x="8407152" y="3488963"/>
            <a:ext cx="1105855" cy="154989"/>
          </a:xfrm>
          <a:prstGeom prst="straightConnector1">
            <a:avLst/>
          </a:prstGeom>
          <a:ln w="952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9B2C3BC-2BF6-457C-98D4-56258ABB862B}"/>
              </a:ext>
            </a:extLst>
          </p:cNvPr>
          <p:cNvSpPr txBox="1"/>
          <p:nvPr/>
        </p:nvSpPr>
        <p:spPr>
          <a:xfrm>
            <a:off x="263598" y="1862948"/>
            <a:ext cx="491842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GB" sz="3200" dirty="0"/>
              <a:t>Government</a:t>
            </a:r>
          </a:p>
          <a:p>
            <a:pPr algn="r">
              <a:spcAft>
                <a:spcPts val="1800"/>
              </a:spcAft>
            </a:pPr>
            <a:r>
              <a:rPr lang="en-GB" sz="3200" dirty="0"/>
              <a:t>Business</a:t>
            </a:r>
          </a:p>
          <a:p>
            <a:pPr algn="r">
              <a:spcAft>
                <a:spcPts val="1800"/>
              </a:spcAft>
            </a:pPr>
            <a:r>
              <a:rPr lang="en-GB" sz="3200" dirty="0"/>
              <a:t>Internet Service Providers</a:t>
            </a:r>
          </a:p>
          <a:p>
            <a:pPr algn="r">
              <a:spcAft>
                <a:spcPts val="1800"/>
              </a:spcAft>
            </a:pPr>
            <a:r>
              <a:rPr lang="en-GB" sz="3200" dirty="0"/>
              <a:t>Non-Governmental Organisations</a:t>
            </a:r>
          </a:p>
          <a:p>
            <a:pPr algn="r">
              <a:spcAft>
                <a:spcPts val="1800"/>
              </a:spcAft>
            </a:pPr>
            <a:r>
              <a:rPr lang="en-GB" sz="3200" dirty="0"/>
              <a:t>Users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816614-F5BF-4C63-A8AD-84B656AE7B9B}"/>
              </a:ext>
            </a:extLst>
          </p:cNvPr>
          <p:cNvSpPr txBox="1"/>
          <p:nvPr/>
        </p:nvSpPr>
        <p:spPr>
          <a:xfrm>
            <a:off x="880995" y="693944"/>
            <a:ext cx="322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Who?</a:t>
            </a:r>
          </a:p>
        </p:txBody>
      </p:sp>
    </p:spTree>
    <p:extLst>
      <p:ext uri="{BB962C8B-B14F-4D97-AF65-F5344CB8AC3E}">
        <p14:creationId xmlns:p14="http://schemas.microsoft.com/office/powerpoint/2010/main" val="112225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3A398C1-1D19-44E6-A210-5BC7E2D0E0B0}"/>
              </a:ext>
            </a:extLst>
          </p:cNvPr>
          <p:cNvSpPr/>
          <p:nvPr/>
        </p:nvSpPr>
        <p:spPr>
          <a:xfrm>
            <a:off x="0" y="0"/>
            <a:ext cx="7071360" cy="685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341AA-F293-4550-A921-7468C807E729}"/>
              </a:ext>
            </a:extLst>
          </p:cNvPr>
          <p:cNvSpPr txBox="1"/>
          <p:nvPr/>
        </p:nvSpPr>
        <p:spPr>
          <a:xfrm>
            <a:off x="7816795" y="507444"/>
            <a:ext cx="322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What?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B00E0-C48D-47F5-964A-F7B3483BA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52" y="1593334"/>
            <a:ext cx="1750592" cy="1750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6CCF8B-0624-4903-8B3A-663E6473D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52" y="4227575"/>
            <a:ext cx="1750592" cy="1750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47E0D2-A944-4F4C-9AC1-0898A6F53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8" y="2553704"/>
            <a:ext cx="1750592" cy="1750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EE3BAE-B5DA-48AD-B4B1-23A9F6B00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87" y="3927793"/>
            <a:ext cx="1750592" cy="17505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E24013-8ECC-41A2-8E91-8DBBFEFD6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72" y="879833"/>
            <a:ext cx="1750592" cy="1750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131295-7E4C-4396-8E59-5D4E145D21B5}"/>
              </a:ext>
            </a:extLst>
          </p:cNvPr>
          <p:cNvSpPr txBox="1"/>
          <p:nvPr/>
        </p:nvSpPr>
        <p:spPr>
          <a:xfrm>
            <a:off x="6595524" y="1638517"/>
            <a:ext cx="49884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</a:pPr>
            <a:r>
              <a:rPr lang="en-GB" sz="3600" dirty="0"/>
              <a:t>Business and Trade</a:t>
            </a:r>
          </a:p>
          <a:p>
            <a:pPr lvl="1">
              <a:spcAft>
                <a:spcPts val="1800"/>
              </a:spcAft>
            </a:pPr>
            <a:r>
              <a:rPr lang="en-GB" sz="3600" dirty="0"/>
              <a:t>Cables and Content</a:t>
            </a:r>
          </a:p>
          <a:p>
            <a:pPr lvl="1">
              <a:spcAft>
                <a:spcPts val="1800"/>
              </a:spcAft>
            </a:pPr>
            <a:r>
              <a:rPr lang="en-GB" sz="3600" dirty="0"/>
              <a:t>Security and Safety</a:t>
            </a:r>
          </a:p>
          <a:p>
            <a:pPr lvl="1">
              <a:spcAft>
                <a:spcPts val="1800"/>
              </a:spcAft>
            </a:pPr>
            <a:r>
              <a:rPr lang="en-GB" sz="3600" dirty="0"/>
              <a:t>Social issues</a:t>
            </a:r>
          </a:p>
          <a:p>
            <a:pPr lvl="1">
              <a:spcAft>
                <a:spcPts val="1800"/>
              </a:spcAft>
            </a:pPr>
            <a:r>
              <a:rPr lang="en-GB" sz="3600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374068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alf Frame 10"/>
          <p:cNvSpPr/>
          <p:nvPr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flipH="1" flipV="1">
            <a:off x="10883788" y="546374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E2975-6DBD-466B-9ACF-A269AA2C3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0364"/>
            <a:ext cx="12192000" cy="12192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E716813-53EB-4D6C-ABBC-3A7466CABE68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6364D91A-27AF-4BDB-ADA0-F9B20CC38142}"/>
                </a:ext>
              </a:extLst>
            </p:cNvPr>
            <p:cNvSpPr/>
            <p:nvPr/>
          </p:nvSpPr>
          <p:spPr>
            <a:xfrm>
              <a:off x="0" y="0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5A7F940F-98ED-4766-8C33-5D5CB036BD74}"/>
                </a:ext>
              </a:extLst>
            </p:cNvPr>
            <p:cNvSpPr/>
            <p:nvPr/>
          </p:nvSpPr>
          <p:spPr>
            <a:xfrm rot="10800000">
              <a:off x="10849555" y="5486399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33DABB-EC0E-407E-8C72-B1890124F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9586" y="5929310"/>
              <a:ext cx="457200" cy="48577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F67498-D535-4EE2-BE0A-8B20DC6C658F}"/>
              </a:ext>
            </a:extLst>
          </p:cNvPr>
          <p:cNvSpPr txBox="1"/>
          <p:nvPr/>
        </p:nvSpPr>
        <p:spPr>
          <a:xfrm>
            <a:off x="1657350" y="1463040"/>
            <a:ext cx="8915400" cy="3881914"/>
          </a:xfrm>
          <a:prstGeom prst="round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4800" b="1" dirty="0"/>
              <a:t>Connected Libraries and Communities</a:t>
            </a:r>
          </a:p>
          <a:p>
            <a:pPr>
              <a:spcAft>
                <a:spcPts val="1800"/>
              </a:spcAft>
            </a:pPr>
            <a:r>
              <a:rPr lang="en-GB" sz="4800" b="1" dirty="0"/>
              <a:t>Open Internet Infrastructure</a:t>
            </a:r>
          </a:p>
          <a:p>
            <a:pPr>
              <a:spcAft>
                <a:spcPts val="1800"/>
              </a:spcAft>
            </a:pPr>
            <a:r>
              <a:rPr lang="en-GB" sz="4800" b="1" dirty="0"/>
              <a:t>Empowered Users</a:t>
            </a:r>
          </a:p>
        </p:txBody>
      </p:sp>
    </p:spTree>
    <p:extLst>
      <p:ext uri="{BB962C8B-B14F-4D97-AF65-F5344CB8AC3E}">
        <p14:creationId xmlns:p14="http://schemas.microsoft.com/office/powerpoint/2010/main" val="228993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alf Frame 10"/>
          <p:cNvSpPr/>
          <p:nvPr/>
        </p:nvSpPr>
        <p:spPr>
          <a:xfrm>
            <a:off x="0" y="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flipH="1" flipV="1">
            <a:off x="10883788" y="5463740"/>
            <a:ext cx="1308212" cy="1395876"/>
          </a:xfrm>
          <a:prstGeom prst="halfFrame">
            <a:avLst>
              <a:gd name="adj1" fmla="val 34683"/>
              <a:gd name="adj2" fmla="val 35168"/>
            </a:avLst>
          </a:prstGeom>
          <a:solidFill>
            <a:srgbClr val="005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FC8A70-3E68-4EAC-BF6C-37ACD64D00A1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10E795D1-C0B7-42F9-81A4-83C02D9EC198}"/>
                </a:ext>
              </a:extLst>
            </p:cNvPr>
            <p:cNvSpPr/>
            <p:nvPr/>
          </p:nvSpPr>
          <p:spPr>
            <a:xfrm>
              <a:off x="0" y="0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D31BCCDD-AECD-466B-B489-4D3801530EBA}"/>
                </a:ext>
              </a:extLst>
            </p:cNvPr>
            <p:cNvSpPr/>
            <p:nvPr/>
          </p:nvSpPr>
          <p:spPr>
            <a:xfrm rot="10800000">
              <a:off x="10849555" y="5486399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47CBBD-6EB7-4C6F-AF1A-51C591E04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9586" y="5929310"/>
              <a:ext cx="457200" cy="48577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2B7FD43-66F9-4AD5-9AD0-627FF6D81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8" y="278606"/>
            <a:ext cx="6300787" cy="63007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400081-B51D-4291-A70A-B06BB7BB84AD}"/>
              </a:ext>
            </a:extLst>
          </p:cNvPr>
          <p:cNvSpPr/>
          <p:nvPr/>
        </p:nvSpPr>
        <p:spPr>
          <a:xfrm>
            <a:off x="1342444" y="697937"/>
            <a:ext cx="8807395" cy="571714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8C181-BA81-453F-9157-2AF5C46B8E61}"/>
              </a:ext>
            </a:extLst>
          </p:cNvPr>
          <p:cNvSpPr txBox="1"/>
          <p:nvPr/>
        </p:nvSpPr>
        <p:spPr>
          <a:xfrm>
            <a:off x="1308212" y="1862754"/>
            <a:ext cx="87274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Connected Libraries and Communities</a:t>
            </a:r>
          </a:p>
          <a:p>
            <a:endParaRPr lang="en-GB" dirty="0"/>
          </a:p>
          <a:p>
            <a:pPr algn="r">
              <a:spcAft>
                <a:spcPts val="2400"/>
              </a:spcAft>
            </a:pPr>
            <a:r>
              <a:rPr lang="en-GB" sz="3200" dirty="0"/>
              <a:t>Growing Dependence on the Internet</a:t>
            </a:r>
          </a:p>
          <a:p>
            <a:pPr algn="r">
              <a:spcAft>
                <a:spcPts val="2400"/>
              </a:spcAft>
            </a:pPr>
            <a:r>
              <a:rPr lang="en-GB" sz="3200" dirty="0"/>
              <a:t>The Cost of Connection is Falling</a:t>
            </a:r>
          </a:p>
          <a:p>
            <a:pPr algn="r">
              <a:spcAft>
                <a:spcPts val="2400"/>
              </a:spcAft>
            </a:pPr>
            <a:r>
              <a:rPr lang="en-GB" sz="3200" dirty="0"/>
              <a:t>Principles on Public Access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06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A3B725-1956-48CC-BD0F-C0B20655F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388"/>
            <a:ext cx="12192000" cy="812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CF5D992-E17A-4C99-A57D-71727BF8018A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73F0AE04-749B-4FFE-928F-2B2126860262}"/>
                </a:ext>
              </a:extLst>
            </p:cNvPr>
            <p:cNvSpPr/>
            <p:nvPr/>
          </p:nvSpPr>
          <p:spPr>
            <a:xfrm>
              <a:off x="0" y="0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C1E83A38-A125-4222-97BD-623553130751}"/>
                </a:ext>
              </a:extLst>
            </p:cNvPr>
            <p:cNvSpPr/>
            <p:nvPr/>
          </p:nvSpPr>
          <p:spPr>
            <a:xfrm rot="10800000">
              <a:off x="10849555" y="5486399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2B494F-5568-4CB5-9219-72BADDC23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9586" y="5929310"/>
              <a:ext cx="457200" cy="48577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0713AAF-7B23-4C8E-A776-79AE584E5860}"/>
              </a:ext>
            </a:extLst>
          </p:cNvPr>
          <p:cNvSpPr txBox="1"/>
          <p:nvPr/>
        </p:nvSpPr>
        <p:spPr>
          <a:xfrm>
            <a:off x="1402335" y="1007978"/>
            <a:ext cx="9366195" cy="4937522"/>
          </a:xfrm>
          <a:prstGeom prst="round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GB" sz="4800" b="1" dirty="0"/>
              <a:t>Open Internet Infrastructure</a:t>
            </a:r>
          </a:p>
          <a:p>
            <a:pPr>
              <a:spcAft>
                <a:spcPts val="1800"/>
              </a:spcAft>
            </a:pPr>
            <a:r>
              <a:rPr lang="en-GB" sz="4400" dirty="0"/>
              <a:t>Protect Net Neutrality</a:t>
            </a:r>
          </a:p>
          <a:p>
            <a:pPr>
              <a:spcAft>
                <a:spcPts val="1800"/>
              </a:spcAft>
            </a:pPr>
            <a:r>
              <a:rPr lang="en-GB" sz="4400" dirty="0"/>
              <a:t>Keep the Internet On</a:t>
            </a:r>
          </a:p>
          <a:p>
            <a:pPr>
              <a:spcAft>
                <a:spcPts val="1800"/>
              </a:spcAft>
            </a:pPr>
            <a:r>
              <a:rPr lang="en-GB" sz="4400" dirty="0"/>
              <a:t>Promote Free Speech</a:t>
            </a:r>
          </a:p>
          <a:p>
            <a:pPr>
              <a:spcAft>
                <a:spcPts val="1800"/>
              </a:spcAft>
            </a:pPr>
            <a:r>
              <a:rPr lang="en-GB" sz="4400" dirty="0"/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381887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8DE27A-1464-4B16-AC30-9A204CE3E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718"/>
            <a:ext cx="12231344" cy="81669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3EF40D8-65E5-4099-9A24-CDF1B0699643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4CD861BB-0477-426C-A765-E63C60AF2053}"/>
                </a:ext>
              </a:extLst>
            </p:cNvPr>
            <p:cNvSpPr/>
            <p:nvPr/>
          </p:nvSpPr>
          <p:spPr>
            <a:xfrm>
              <a:off x="0" y="0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E7417CF4-D700-46DA-B8F8-208658B36DE2}"/>
                </a:ext>
              </a:extLst>
            </p:cNvPr>
            <p:cNvSpPr/>
            <p:nvPr/>
          </p:nvSpPr>
          <p:spPr>
            <a:xfrm rot="10800000">
              <a:off x="10849555" y="5486399"/>
              <a:ext cx="1342445" cy="1371600"/>
            </a:xfrm>
            <a:prstGeom prst="halfFrame">
              <a:avLst/>
            </a:prstGeom>
            <a:solidFill>
              <a:srgbClr val="014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0D820E-41FF-4FBF-B9E1-D5961700A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9586" y="5929310"/>
              <a:ext cx="457200" cy="48577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4AD2344-D377-4BDA-963B-EF6FFC4349BB}"/>
              </a:ext>
            </a:extLst>
          </p:cNvPr>
          <p:cNvSpPr txBox="1"/>
          <p:nvPr/>
        </p:nvSpPr>
        <p:spPr>
          <a:xfrm>
            <a:off x="1334960" y="1633619"/>
            <a:ext cx="9366195" cy="3779758"/>
          </a:xfrm>
          <a:prstGeom prst="round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5400" b="1" dirty="0"/>
              <a:t>Empowered Users</a:t>
            </a:r>
          </a:p>
          <a:p>
            <a:pPr algn="r">
              <a:spcAft>
                <a:spcPts val="1800"/>
              </a:spcAft>
            </a:pPr>
            <a:r>
              <a:rPr lang="en-GB" sz="4400" dirty="0"/>
              <a:t>From basic IT skills…</a:t>
            </a:r>
          </a:p>
          <a:p>
            <a:pPr algn="r">
              <a:spcAft>
                <a:spcPts val="1800"/>
              </a:spcAft>
            </a:pPr>
            <a:r>
              <a:rPr lang="en-GB" sz="4400" dirty="0"/>
              <a:t>…to higher level information literacy</a:t>
            </a:r>
          </a:p>
        </p:txBody>
      </p:sp>
    </p:spTree>
    <p:extLst>
      <p:ext uri="{BB962C8B-B14F-4D97-AF65-F5344CB8AC3E}">
        <p14:creationId xmlns:p14="http://schemas.microsoft.com/office/powerpoint/2010/main" val="791834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210</Words>
  <Application>Microsoft Office PowerPoint</Application>
  <PresentationFormat>Widescreen</PresentationFormat>
  <Paragraphs>50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IFLA at the Internet Governance Forum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Evgeni Hristov</dc:creator>
  <cp:lastModifiedBy>Stephen Wyber</cp:lastModifiedBy>
  <cp:revision>65</cp:revision>
  <dcterms:created xsi:type="dcterms:W3CDTF">2016-10-25T11:42:15Z</dcterms:created>
  <dcterms:modified xsi:type="dcterms:W3CDTF">2017-12-14T12:48:46Z</dcterms:modified>
</cp:coreProperties>
</file>