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4" r:id="rId2"/>
    <p:sldId id="302" r:id="rId3"/>
    <p:sldId id="303" r:id="rId4"/>
    <p:sldId id="279" r:id="rId5"/>
    <p:sldId id="282" r:id="rId6"/>
    <p:sldId id="304" r:id="rId7"/>
    <p:sldId id="305" r:id="rId8"/>
    <p:sldId id="306" r:id="rId9"/>
    <p:sldId id="307" r:id="rId10"/>
    <p:sldId id="310" r:id="rId11"/>
    <p:sldId id="308" r:id="rId12"/>
    <p:sldId id="289" r:id="rId13"/>
    <p:sldId id="309" r:id="rId14"/>
    <p:sldId id="292" r:id="rId15"/>
    <p:sldId id="300" r:id="rId16"/>
    <p:sldId id="291" r:id="rId17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8" autoAdjust="0"/>
    <p:restoredTop sz="60875" autoAdjust="0"/>
  </p:normalViewPr>
  <p:slideViewPr>
    <p:cSldViewPr snapToGrid="0" showGuides="1">
      <p:cViewPr varScale="1">
        <p:scale>
          <a:sx n="49" d="100"/>
          <a:sy n="49" d="100"/>
        </p:scale>
        <p:origin x="51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0D66B-3B27-4512-B160-93D166E1E3E1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97D7D-2616-4D9C-859C-F4344CB26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40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E3D71-5658-40BC-8D75-6B6A21225F3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4F519-86A5-4F38-970D-CE76F938C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0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4F519-86A5-4F38-970D-CE76F938C1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8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4F519-86A5-4F38-970D-CE76F938C1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40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4F519-86A5-4F38-970D-CE76F938C1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40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4F519-86A5-4F38-970D-CE76F938C1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93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4F519-86A5-4F38-970D-CE76F938C1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40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4F519-86A5-4F38-970D-CE76F938C1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97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4F519-86A5-4F38-970D-CE76F938C1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35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4F519-86A5-4F38-970D-CE76F938C1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4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4F519-86A5-4F38-970D-CE76F938C1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9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4F519-86A5-4F38-970D-CE76F938C1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6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4F519-86A5-4F38-970D-CE76F938C1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61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4F519-86A5-4F38-970D-CE76F938C1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40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4F519-86A5-4F38-970D-CE76F938C1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40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4F519-86A5-4F38-970D-CE76F938C1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40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4F519-86A5-4F38-970D-CE76F938C1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40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4F519-86A5-4F38-970D-CE76F938C1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40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9F1E-198A-43DB-8E41-D408B2D45C3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467C-D23F-4A83-B042-1D524FE43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9F1E-198A-43DB-8E41-D408B2D45C3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467C-D23F-4A83-B042-1D524FE43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0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9F1E-198A-43DB-8E41-D408B2D45C3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467C-D23F-4A83-B042-1D524FE43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4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9F1E-198A-43DB-8E41-D408B2D45C3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467C-D23F-4A83-B042-1D524FE43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3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9F1E-198A-43DB-8E41-D408B2D45C3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467C-D23F-4A83-B042-1D524FE43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1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9F1E-198A-43DB-8E41-D408B2D45C3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467C-D23F-4A83-B042-1D524FE43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5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9F1E-198A-43DB-8E41-D408B2D45C3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467C-D23F-4A83-B042-1D524FE43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9F1E-198A-43DB-8E41-D408B2D45C3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467C-D23F-4A83-B042-1D524FE43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0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9F1E-198A-43DB-8E41-D408B2D45C3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467C-D23F-4A83-B042-1D524FE43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9F1E-198A-43DB-8E41-D408B2D45C3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467C-D23F-4A83-B042-1D524FE43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5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9F1E-198A-43DB-8E41-D408B2D45C3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467C-D23F-4A83-B042-1D524FE43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3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09F1E-198A-43DB-8E41-D408B2D45C3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467C-D23F-4A83-B042-1D524FE43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1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fdc.ufl.edu/l/IR00004144/00005/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3.jp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jpe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7.png"/><Relationship Id="rId4" Type="http://schemas.openxmlformats.org/officeDocument/2006/relationships/image" Target="../media/image3.jpg"/><Relationship Id="rId9" Type="http://schemas.openxmlformats.org/officeDocument/2006/relationships/image" Target="../media/image18.png"/><Relationship Id="rId1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6521" y="1649774"/>
            <a:ext cx="1033464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6000" b="1" dirty="0" smtClean="0">
                <a:solidFill>
                  <a:schemeClr val="bg1"/>
                </a:solidFill>
              </a:rPr>
              <a:t>Libraries as Publishing Partners</a:t>
            </a:r>
            <a:endParaRPr lang="en-US" sz="8900" b="1" dirty="0">
              <a:solidFill>
                <a:schemeClr val="bg1"/>
              </a:solidFill>
              <a:latin typeface="Gentona SemiBold" charset="0"/>
              <a:ea typeface="Gentona SemiBold" charset="0"/>
              <a:cs typeface="Gentona SemiBold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521" y="2451071"/>
            <a:ext cx="774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Promoting best practices in open access journals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9508" y="4575805"/>
            <a:ext cx="4160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entona SemiBold" charset="0"/>
                <a:ea typeface="Gentona SemiBold" charset="0"/>
                <a:cs typeface="Gentona SemiBold" charset="0"/>
              </a:rPr>
              <a:t>Suzanne Cady Stapleton </a:t>
            </a:r>
            <a:br>
              <a:rPr lang="en-US" b="1" dirty="0" smtClean="0">
                <a:solidFill>
                  <a:schemeClr val="bg1"/>
                </a:solidFill>
                <a:latin typeface="Gentona SemiBold" charset="0"/>
                <a:ea typeface="Gentona SemiBold" charset="0"/>
                <a:cs typeface="Gentona SemiBold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Gentona SemiBold" charset="0"/>
                <a:ea typeface="Gentona SemiBold" charset="0"/>
                <a:cs typeface="Gentona SemiBold" charset="0"/>
              </a:rPr>
              <a:t>George A. Smathers Libraries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Gentona SemiBold" charset="0"/>
                <a:ea typeface="Gentona SemiBold" charset="0"/>
                <a:cs typeface="Gentona SemiBold" charset="0"/>
              </a:rPr>
              <a:t>University of Florida</a:t>
            </a:r>
            <a:endParaRPr lang="en-US" b="1" dirty="0">
              <a:solidFill>
                <a:schemeClr val="bg1"/>
              </a:solidFill>
              <a:latin typeface="Gentona SemiBold" charset="0"/>
              <a:ea typeface="Gentona SemiBold" charset="0"/>
              <a:cs typeface="Gentona SemiBol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87032" y="4575805"/>
            <a:ext cx="4104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entona SemiBold" charset="0"/>
                <a:ea typeface="Gentona SemiBold" charset="0"/>
                <a:cs typeface="Gentona SemiBold" charset="0"/>
              </a:rPr>
              <a:t>IFLA Special Interest Group on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Gentona SemiBold" charset="0"/>
                <a:ea typeface="Gentona SemiBold" charset="0"/>
                <a:cs typeface="Gentona SemiBold" charset="0"/>
              </a:rPr>
              <a:t>Library Publishing</a:t>
            </a:r>
            <a:r>
              <a:rPr lang="en-US" b="1" dirty="0">
                <a:solidFill>
                  <a:schemeClr val="bg1"/>
                </a:solidFill>
                <a:latin typeface="Gentona SemiBold" charset="0"/>
                <a:ea typeface="Gentona SemiBold" charset="0"/>
                <a:cs typeface="Gentona SemiBold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Gentona SemiBold" charset="0"/>
                <a:ea typeface="Gentona SemiBold" charset="0"/>
                <a:cs typeface="Gentona SemiBold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Gentona SemiBold" charset="0"/>
                <a:ea typeface="Gentona SemiBold" charset="0"/>
                <a:cs typeface="Gentona SemiBold" charset="0"/>
              </a:rPr>
              <a:t>Mid-Term Meeting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Gentona SemiBold" charset="0"/>
                <a:ea typeface="Gentona SemiBold" charset="0"/>
                <a:cs typeface="Gentona SemiBold" charset="0"/>
              </a:rPr>
              <a:t>Dublin, Ireland</a:t>
            </a:r>
            <a:endParaRPr lang="en-US" b="1" dirty="0">
              <a:solidFill>
                <a:schemeClr val="bg1"/>
              </a:solidFill>
              <a:latin typeface="Gentona SemiBold" charset="0"/>
              <a:ea typeface="Gentona SemiBold" charset="0"/>
              <a:cs typeface="Gentona SemiBold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Gentona SemiBold" charset="0"/>
                <a:ea typeface="Gentona SemiBold" charset="0"/>
                <a:cs typeface="Gentona SemiBold" charset="0"/>
              </a:rPr>
              <a:t>February 28, 2019</a:t>
            </a:r>
            <a:endParaRPr lang="en-US" b="1" dirty="0">
              <a:solidFill>
                <a:schemeClr val="bg1"/>
              </a:solidFill>
              <a:latin typeface="Gentona SemiBold" charset="0"/>
              <a:ea typeface="Gentona SemiBold" charset="0"/>
              <a:cs typeface="Genton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Screen Shot 2018-05-07 at 11.55.31 PM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5" r="16335"/>
          <a:stretch>
            <a:fillRect/>
          </a:stretch>
        </p:blipFill>
        <p:spPr/>
      </p:pic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199" y="883921"/>
            <a:ext cx="10570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Supporting the Library Journal Publishing Program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209528" y="2300536"/>
            <a:ext cx="54128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“Train the Trainer”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Training Liaison Librarians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Checklist for Liaison Librarians</a:t>
            </a:r>
          </a:p>
          <a:p>
            <a:endParaRPr lang="en-US" sz="2400" dirty="0"/>
          </a:p>
          <a:p>
            <a:r>
              <a:rPr lang="en-US" sz="2400" dirty="0" smtClean="0"/>
              <a:t>Outreach Events &amp; Materials</a:t>
            </a:r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Publishers Round Table </a:t>
            </a:r>
            <a:r>
              <a:rPr lang="en-US" sz="2400" dirty="0" smtClean="0"/>
              <a:t>Series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National Peer Review Week</a:t>
            </a:r>
            <a:endParaRPr lang="en-US" sz="24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Publishing </a:t>
            </a:r>
            <a:r>
              <a:rPr lang="en-US" sz="2400" dirty="0" err="1" smtClean="0"/>
              <a:t>LibGuide</a:t>
            </a:r>
            <a:endParaRPr lang="en-US" sz="24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Open Access </a:t>
            </a:r>
            <a:r>
              <a:rPr lang="en-US" sz="2400" dirty="0" err="1" smtClean="0"/>
              <a:t>Mythbusters</a:t>
            </a:r>
            <a:endParaRPr lang="en-US" sz="2400" dirty="0" smtClean="0"/>
          </a:p>
          <a:p>
            <a:pPr marL="342900" indent="-342900">
              <a:buFont typeface="Wingdings" charset="2"/>
              <a:buChar char="Ø"/>
            </a:pPr>
            <a:endParaRPr lang="en-US" sz="2400" dirty="0" smtClean="0"/>
          </a:p>
        </p:txBody>
      </p:sp>
      <p:pic>
        <p:nvPicPr>
          <p:cNvPr id="3" name="Picture 2" descr="Screen Shot 2019-02-19 at 11.09.2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8" y="2083234"/>
            <a:ext cx="4704788" cy="29494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245" y="6410849"/>
            <a:ext cx="534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Photo: UF </a:t>
            </a:r>
            <a:r>
              <a:rPr lang="en-US" dirty="0"/>
              <a:t>Smathers Libraries Strategic Directions,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Screen Shot 2018-05-07 at 11.55.31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40" r="-14240"/>
          <a:stretch>
            <a:fillRect/>
          </a:stretch>
        </p:blipFill>
        <p:spPr/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199" y="883921"/>
            <a:ext cx="10570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Promoting the Library Journal Publishing Program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 descr="Screen Shot 2019-02-19 at 11.11.3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1" y="1548484"/>
            <a:ext cx="7423169" cy="1611317"/>
          </a:xfrm>
          <a:prstGeom prst="rect">
            <a:avLst/>
          </a:prstGeom>
        </p:spPr>
      </p:pic>
      <p:pic>
        <p:nvPicPr>
          <p:cNvPr id="3" name="Picture 2" descr="Screen Shot 2019-02-19 at 11.11.5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14" y="3647503"/>
            <a:ext cx="1943100" cy="2311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6551" y="6267196"/>
            <a:ext cx="248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arcs.uflib.ufl.edu</a:t>
            </a:r>
            <a:r>
              <a:rPr lang="en-US" dirty="0"/>
              <a:t>/</a:t>
            </a:r>
          </a:p>
        </p:txBody>
      </p:sp>
      <p:pic>
        <p:nvPicPr>
          <p:cNvPr id="10" name="Picture 9" descr="Screen Shot 2019-02-19 at 11.20.07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09" y="2643952"/>
            <a:ext cx="6246123" cy="400049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955569" y="5205313"/>
            <a:ext cx="1374040" cy="49971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3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725" y="1825625"/>
            <a:ext cx="7998550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883920"/>
            <a:ext cx="975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Summary</a:t>
            </a:r>
            <a:endParaRPr lang="en-US" sz="4400" dirty="0"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Customize </a:t>
            </a:r>
            <a:r>
              <a:rPr lang="en-US" dirty="0" smtClean="0"/>
              <a:t>publishing service</a:t>
            </a:r>
          </a:p>
          <a:p>
            <a:r>
              <a:rPr lang="en-US" dirty="0" smtClean="0"/>
              <a:t>Annual user </a:t>
            </a:r>
            <a:r>
              <a:rPr lang="en-US" dirty="0" smtClean="0"/>
              <a:t>assessment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28" y="3682842"/>
            <a:ext cx="4101772" cy="22314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45057" y="6144697"/>
            <a:ext cx="149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Toombs,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0988109">
            <a:off x="1269945" y="4601496"/>
            <a:ext cx="2958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Iterative evolution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28" y="1019430"/>
            <a:ext cx="4111216" cy="23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9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Screen Shot 2018-05-07 at 11.55.31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40" r="-14240"/>
          <a:stretch>
            <a:fillRect/>
          </a:stretch>
        </p:blipFill>
        <p:spPr/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199" y="883921"/>
            <a:ext cx="10570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Next Steps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 descr="Screen Shot 2019-02-19 at 11.35.3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73" y="758360"/>
            <a:ext cx="3721100" cy="2717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91782" y="2108519"/>
            <a:ext cx="548182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Consolidation into new </a:t>
            </a:r>
            <a:r>
              <a:rPr lang="en-US" sz="2400" dirty="0" smtClean="0"/>
              <a:t>department</a:t>
            </a:r>
          </a:p>
          <a:p>
            <a:endParaRPr lang="en-US" sz="2400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Growth in dedicated </a:t>
            </a:r>
            <a:r>
              <a:rPr lang="en-US" sz="2400" dirty="0" smtClean="0"/>
              <a:t>personnel</a:t>
            </a:r>
          </a:p>
          <a:p>
            <a:endParaRPr lang="en-US" sz="2400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Increased collaboration with UF </a:t>
            </a:r>
            <a:r>
              <a:rPr lang="en-US" sz="2400" dirty="0" smtClean="0"/>
              <a:t>Press</a:t>
            </a:r>
          </a:p>
          <a:p>
            <a:endParaRPr lang="en-US" sz="2400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Branding</a:t>
            </a:r>
          </a:p>
          <a:p>
            <a:endParaRPr lang="en-US" sz="2400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Evolution</a:t>
            </a:r>
            <a:r>
              <a:rPr lang="en-US" sz="2400" dirty="0" smtClean="0"/>
              <a:t> </a:t>
            </a:r>
            <a:r>
              <a:rPr lang="en-US" sz="2400" dirty="0" smtClean="0"/>
              <a:t>of library publishing standards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45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883920"/>
            <a:ext cx="975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Testimony of success</a:t>
            </a:r>
            <a:endParaRPr lang="en-US" sz="44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54340" y="2319632"/>
            <a:ext cx="685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“I </a:t>
            </a:r>
            <a:r>
              <a:rPr lang="en-US" dirty="0"/>
              <a:t>am writing this e-mail to, first, express my gratitude to the staff of the library. The circulation of the journals and visibility through Google Scholar has already greatly improved.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 think that all journal editors at the </a:t>
            </a:r>
            <a:r>
              <a:rPr lang="en-US" dirty="0" smtClean="0"/>
              <a:t>[campus unit] should </a:t>
            </a:r>
            <a:r>
              <a:rPr lang="en-US" dirty="0"/>
              <a:t>take note of this opportunity, which is incredible, considering the cost or/and strings attached if one were to engage in similar cooperative agreement with a commercial publisher</a:t>
            </a:r>
            <a:r>
              <a:rPr lang="en-US" dirty="0" smtClean="0"/>
              <a:t>.”</a:t>
            </a:r>
          </a:p>
          <a:p>
            <a:r>
              <a:rPr lang="en-US" dirty="0"/>
              <a:t>	</a:t>
            </a:r>
            <a:r>
              <a:rPr lang="en-US" dirty="0" smtClean="0"/>
              <a:t> 	</a:t>
            </a:r>
            <a:r>
              <a:rPr lang="en-US" dirty="0" smtClean="0"/>
              <a:t>Comments </a:t>
            </a:r>
            <a:r>
              <a:rPr lang="en-US" dirty="0" smtClean="0"/>
              <a:t>from a Florida </a:t>
            </a:r>
            <a:r>
              <a:rPr lang="en-US" dirty="0" smtClean="0"/>
              <a:t>Online Journal </a:t>
            </a:r>
            <a:r>
              <a:rPr lang="en-US" dirty="0" smtClean="0"/>
              <a:t>Editor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53361"/>
            <a:ext cx="3178521" cy="4539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428" y="6371471"/>
            <a:ext cx="490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“UF rises to No. 8 in U.S. News”, 9/10/2018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7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883920"/>
            <a:ext cx="975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References and Credits</a:t>
            </a:r>
            <a:endParaRPr lang="en-US" sz="4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690688"/>
            <a:ext cx="110401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Boczar</a:t>
            </a:r>
            <a:r>
              <a:rPr lang="en-US" sz="1600" dirty="0"/>
              <a:t>, Jason; Collins, Nina; Cummings-Sauls, Rebel; </a:t>
            </a:r>
            <a:r>
              <a:rPr lang="en-US" sz="1600" dirty="0" err="1"/>
              <a:t>Fishel</a:t>
            </a:r>
            <a:r>
              <a:rPr lang="en-US" sz="1600" dirty="0"/>
              <a:t>, Terri; Horton, Valerie; </a:t>
            </a:r>
            <a:r>
              <a:rPr lang="en-US" sz="1600" dirty="0" err="1"/>
              <a:t>Inefuku</a:t>
            </a:r>
            <a:r>
              <a:rPr lang="en-US" sz="1600" dirty="0"/>
              <a:t>, Harrison W.; </a:t>
            </a:r>
            <a:endParaRPr lang="en-US" sz="1600" dirty="0" smtClean="0"/>
          </a:p>
          <a:p>
            <a:r>
              <a:rPr lang="en-US" sz="1600" dirty="0" smtClean="0"/>
              <a:t>Melton</a:t>
            </a:r>
            <a:r>
              <a:rPr lang="en-US" sz="1600" dirty="0"/>
              <a:t>, Sarah; </a:t>
            </a:r>
            <a:r>
              <a:rPr lang="en-US" sz="1600" dirty="0" err="1"/>
              <a:t>Neds</a:t>
            </a:r>
            <a:r>
              <a:rPr lang="en-US" sz="1600" dirty="0"/>
              <a:t>-Fox, Joshua; Robertson, Wendy C.; </a:t>
            </a:r>
            <a:r>
              <a:rPr lang="en-US" sz="1600" dirty="0" err="1"/>
              <a:t>Roh</a:t>
            </a:r>
            <a:r>
              <a:rPr lang="en-US" sz="1600" dirty="0"/>
              <a:t>, Charlotte; Schlosser, Melanie; </a:t>
            </a:r>
            <a:r>
              <a:rPr lang="en-US" sz="1600" dirty="0" err="1"/>
              <a:t>Sipovic</a:t>
            </a:r>
            <a:r>
              <a:rPr lang="en-US" sz="1600" dirty="0"/>
              <a:t>, Jaclyn; </a:t>
            </a:r>
            <a:endParaRPr lang="en-US" sz="1600" dirty="0" smtClean="0"/>
          </a:p>
          <a:p>
            <a:r>
              <a:rPr lang="en-US" sz="1600" dirty="0" smtClean="0"/>
              <a:t>Thomas</a:t>
            </a:r>
            <a:r>
              <a:rPr lang="en-US" sz="1600" dirty="0"/>
              <a:t>, Camille; and Westin, Monica, "An Ethical Framework for Library Publishing" (2018). </a:t>
            </a:r>
            <a:r>
              <a:rPr lang="en-US" sz="1600" i="1" dirty="0"/>
              <a:t>Ethical Framework </a:t>
            </a:r>
            <a:endParaRPr lang="en-US" sz="1600" i="1" dirty="0" smtClean="0"/>
          </a:p>
          <a:p>
            <a:r>
              <a:rPr lang="en-US" sz="1600" i="1" dirty="0" smtClean="0"/>
              <a:t>for </a:t>
            </a:r>
            <a:r>
              <a:rPr lang="en-US" sz="1600" i="1" dirty="0"/>
              <a:t>Library Publishing.</a:t>
            </a:r>
            <a:r>
              <a:rPr lang="en-US" sz="1600" dirty="0"/>
              <a:t> Paper 1</a:t>
            </a:r>
            <a:r>
              <a:rPr lang="en-US" sz="1600" dirty="0" smtClean="0"/>
              <a:t>.  http</a:t>
            </a:r>
            <a:r>
              <a:rPr lang="en-US" sz="1600" dirty="0"/>
              <a:t>://</a:t>
            </a:r>
            <a:r>
              <a:rPr lang="en-US" sz="1600" dirty="0" err="1"/>
              <a:t>dx.doi.org</a:t>
            </a:r>
            <a:r>
              <a:rPr lang="en-US" sz="1600" dirty="0"/>
              <a:t>/10.5703/1288284316777</a:t>
            </a:r>
          </a:p>
          <a:p>
            <a:endParaRPr lang="en-US" sz="1600" dirty="0"/>
          </a:p>
          <a:p>
            <a:r>
              <a:rPr lang="en-US" sz="1600" dirty="0" smtClean="0"/>
              <a:t>Committee </a:t>
            </a:r>
            <a:r>
              <a:rPr lang="en-US" sz="1600" dirty="0"/>
              <a:t>on </a:t>
            </a:r>
            <a:r>
              <a:rPr lang="en-US" sz="1600" dirty="0" smtClean="0"/>
              <a:t>Publication Ethics. 2019</a:t>
            </a:r>
            <a:r>
              <a:rPr lang="en-US" sz="1600" dirty="0"/>
              <a:t>. Committee on Publication Ethics Core </a:t>
            </a:r>
            <a:r>
              <a:rPr lang="en-US" sz="1600" dirty="0" smtClean="0"/>
              <a:t>Practices. https://publicationethics.org/core-practices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/>
              <a:t>George A. Smathers Libraries Strategic Directions December 2018. </a:t>
            </a:r>
            <a:r>
              <a:rPr lang="en-US" sz="1600" u="sng" dirty="0">
                <a:hlinkClick r:id="rId4"/>
              </a:rPr>
              <a:t>http://ufdc.ufl.edu/l/IR00004144/00005/pdf</a:t>
            </a:r>
            <a:r>
              <a:rPr lang="en-US" sz="1600" dirty="0"/>
              <a:t> </a:t>
            </a:r>
          </a:p>
          <a:p>
            <a:endParaRPr lang="en-US" sz="1600" dirty="0" smtClean="0"/>
          </a:p>
          <a:p>
            <a:r>
              <a:rPr lang="en-US" sz="1600" dirty="0" smtClean="0"/>
              <a:t>Ghamandi, D. S. 2018. Liberation through Cooperation: How library publishing can save scholarly journals from Neoliberalism.  J of Librarianship and Scholarly Communication, 6(Special Issue: The Role of Scholarly Communication in a Democratic Society), eP2223. https</a:t>
            </a:r>
            <a:r>
              <a:rPr lang="en-US" sz="1600" dirty="0"/>
              <a:t>://doi.org/10.7710/2162-3309.2223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/>
              <a:t>Publishing lifecycle  [image] </a:t>
            </a:r>
            <a:r>
              <a:rPr lang="en-US" sz="1600" dirty="0" err="1"/>
              <a:t>Univ</a:t>
            </a:r>
            <a:r>
              <a:rPr lang="en-US" sz="1600" dirty="0"/>
              <a:t> of Winnipeg, https://library.uwinnipeg.ca/scholarly-communication/index.html</a:t>
            </a:r>
          </a:p>
          <a:p>
            <a:endParaRPr lang="en-US" sz="1600" dirty="0" smtClean="0"/>
          </a:p>
          <a:p>
            <a:r>
              <a:rPr lang="en-US" sz="1600" dirty="0" smtClean="0"/>
              <a:t>Toombs, H. 2018. </a:t>
            </a:r>
            <a:r>
              <a:rPr lang="en-US" sz="1600" dirty="0"/>
              <a:t>Florida Online Journals: Using Survey Data to Create User </a:t>
            </a:r>
            <a:r>
              <a:rPr lang="en-US" sz="1600" dirty="0" smtClean="0"/>
              <a:t>Resources [</a:t>
            </a:r>
            <a:r>
              <a:rPr lang="en-US" sz="1600" dirty="0" err="1" smtClean="0"/>
              <a:t>slideset</a:t>
            </a:r>
            <a:r>
              <a:rPr lang="en-US" sz="1600" dirty="0"/>
              <a:t>] http://ufdc.ufl.edu/IR00010269/00001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1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1280" y="1381702"/>
            <a:ext cx="11038279" cy="780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6000" b="1" dirty="0">
                <a:solidFill>
                  <a:schemeClr val="bg1"/>
                </a:solidFill>
              </a:rPr>
              <a:t>Questions?</a:t>
            </a:r>
            <a:endParaRPr lang="en-US" sz="8900" b="1" dirty="0">
              <a:solidFill>
                <a:schemeClr val="bg1"/>
              </a:solidFill>
              <a:latin typeface="Gentona SemiBold" charset="0"/>
              <a:ea typeface="Gentona SemiBold" charset="0"/>
              <a:cs typeface="Gentona Semi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5865" y="4678110"/>
            <a:ext cx="4558385" cy="780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6000" b="1" dirty="0" smtClean="0">
                <a:solidFill>
                  <a:schemeClr val="bg1"/>
                </a:solidFill>
              </a:rPr>
              <a:t>Thank you!</a:t>
            </a:r>
            <a:endParaRPr lang="en-US" sz="8900" b="1" dirty="0">
              <a:solidFill>
                <a:schemeClr val="bg1"/>
              </a:solidFill>
              <a:latin typeface="Gentona SemiBold" charset="0"/>
              <a:ea typeface="Gentona SemiBold" charset="0"/>
              <a:cs typeface="Gentona Semi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1311" y="5746666"/>
            <a:ext cx="2997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suzanne@ufl.edu</a:t>
            </a:r>
          </a:p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#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UFstapleton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385" y="902850"/>
            <a:ext cx="2354122" cy="30660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7915" y="3395723"/>
            <a:ext cx="3236068" cy="1759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Thanks to my journal publishing team:  Laurie Taylor, Chelsea Dinsmore, Christy Shorey, Perry Collins, Wilhelmina Randtke.  And thanks to all of our publishing partners!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t="24367" b="24367"/>
          <a:stretch>
            <a:fillRect/>
          </a:stretch>
        </p:blipFill>
        <p:spPr/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883920"/>
            <a:ext cx="975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Why are the libraries publishing?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00756">
            <a:off x="8855159" y="3553166"/>
            <a:ext cx="1522722" cy="2377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52810" y="2209483"/>
            <a:ext cx="8204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Publishing by academic libraries is emerging as a viable means to create open access to scholarly research.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06886" y="4147056"/>
            <a:ext cx="751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Library publishing supports development of a </a:t>
            </a:r>
          </a:p>
          <a:p>
            <a:r>
              <a:rPr lang="en-US" sz="2400" dirty="0" smtClean="0"/>
              <a:t>“New Fair Deal” </a:t>
            </a:r>
            <a:r>
              <a:rPr lang="en-US" sz="2400" dirty="0"/>
              <a:t>where academic libraries creatively </a:t>
            </a:r>
            <a:r>
              <a:rPr lang="en-US" sz="2400" dirty="0" err="1"/>
              <a:t>decommodify</a:t>
            </a:r>
            <a:r>
              <a:rPr lang="en-US" sz="2400" dirty="0"/>
              <a:t> knowledge by directly subsidizing library publishing </a:t>
            </a:r>
            <a:r>
              <a:rPr lang="en-US" sz="2400" dirty="0" smtClean="0"/>
              <a:t>cooperatives.”  (Ghamandi, 2018)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216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t="24367" b="24367"/>
          <a:stretch>
            <a:fillRect/>
          </a:stretch>
        </p:blipFill>
        <p:spPr/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883919"/>
            <a:ext cx="1013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Publishing aligns with the library mission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431" y="1843823"/>
            <a:ext cx="5155814" cy="41616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64706" y="6269001"/>
            <a:ext cx="446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 the University of Winnipeg, CC By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71624" y="2172154"/>
            <a:ext cx="4280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Libraries ignite curiosity, </a:t>
            </a:r>
            <a:r>
              <a:rPr lang="en-US" b="1" dirty="0" smtClean="0"/>
              <a:t>serve as the locus of knowledge management</a:t>
            </a:r>
            <a:r>
              <a:rPr lang="en-US" dirty="0" smtClean="0"/>
              <a:t>, and promote intellectual exchange within our diverse global learning community.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32814" y="3709797"/>
            <a:ext cx="45985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Smathers Libraries collaborate with UF faculty, students and staff, as well as the University’s collaborators and constituents, to </a:t>
            </a:r>
            <a:r>
              <a:rPr lang="en-US" b="1" dirty="0"/>
              <a:t>facilitate knowledge creation </a:t>
            </a:r>
            <a:r>
              <a:rPr lang="en-US" dirty="0"/>
              <a:t>that contributes to UF’s standing as a preeminent public research university.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2217" y="6269001"/>
            <a:ext cx="466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UF Smathers Libraries Strategic Directions,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Screen Shot 2018-05-07 at 10.25.02 PM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0" b="9590"/>
          <a:stretch>
            <a:fillRect/>
          </a:stretch>
        </p:blipFill>
        <p:spPr/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Screen Shot 2018-05-07 at 10.18.46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15" y="2581354"/>
            <a:ext cx="5391988" cy="3625647"/>
          </a:xfrm>
          <a:prstGeom prst="rect">
            <a:avLst/>
          </a:prstGeom>
        </p:spPr>
      </p:pic>
      <p:pic>
        <p:nvPicPr>
          <p:cNvPr id="14" name="Picture 13" descr="Screen Shot 2018-05-07 at 11.05.2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347" y="5170164"/>
            <a:ext cx="1149719" cy="1501673"/>
          </a:xfrm>
          <a:prstGeom prst="rect">
            <a:avLst/>
          </a:prstGeom>
        </p:spPr>
      </p:pic>
      <p:pic>
        <p:nvPicPr>
          <p:cNvPr id="16" name="Picture 15" descr="Screen Shot 2018-05-07 at 11.08.11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021" y="1896499"/>
            <a:ext cx="1169418" cy="1513552"/>
          </a:xfrm>
          <a:prstGeom prst="rect">
            <a:avLst/>
          </a:prstGeom>
        </p:spPr>
      </p:pic>
      <p:pic>
        <p:nvPicPr>
          <p:cNvPr id="17" name="Picture 16" descr="Screen Shot 2018-05-07 at 11.16.04 P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336" y="1295891"/>
            <a:ext cx="1203317" cy="1245539"/>
          </a:xfrm>
          <a:prstGeom prst="rect">
            <a:avLst/>
          </a:prstGeom>
        </p:spPr>
      </p:pic>
      <p:pic>
        <p:nvPicPr>
          <p:cNvPr id="11" name="Picture 10" descr="Screen Shot 2018-05-07 at 11.02.02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7" y="4416301"/>
            <a:ext cx="5257800" cy="1790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2637" y="871054"/>
            <a:ext cx="71659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UF Journal </a:t>
            </a:r>
            <a:r>
              <a:rPr lang="en-US" sz="4400" dirty="0" smtClean="0"/>
              <a:t>Publishing Program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245" y="199757"/>
            <a:ext cx="1299505" cy="1681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347" y="3587786"/>
            <a:ext cx="1120867" cy="14598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3530" y="6371471"/>
            <a:ext cx="175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Journals.fcla.edu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Screen Shot 2018-05-07 at 11.55.31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40" r="-14240"/>
          <a:stretch>
            <a:fillRect/>
          </a:stretch>
        </p:blipFill>
        <p:spPr/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199" y="883920"/>
            <a:ext cx="10160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Successes &amp; Lessons Learned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 descr="Screen Shot 2018-05-07 at 11.55.3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89" y="2130138"/>
            <a:ext cx="2056823" cy="1093500"/>
          </a:xfrm>
          <a:prstGeom prst="rect">
            <a:avLst/>
          </a:prstGeom>
        </p:spPr>
      </p:pic>
      <p:pic>
        <p:nvPicPr>
          <p:cNvPr id="8" name="Picture 7" descr="Screen Shot 2018-05-07 at 11.52.5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894" y="1978025"/>
            <a:ext cx="1523567" cy="1921616"/>
          </a:xfrm>
          <a:prstGeom prst="rect">
            <a:avLst/>
          </a:prstGeom>
        </p:spPr>
      </p:pic>
      <p:pic>
        <p:nvPicPr>
          <p:cNvPr id="10" name="Picture 9" descr="Screen Shot 2018-05-07 at 11.52.4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189" y="4203618"/>
            <a:ext cx="1333500" cy="2044700"/>
          </a:xfrm>
          <a:prstGeom prst="rect">
            <a:avLst/>
          </a:prstGeom>
        </p:spPr>
      </p:pic>
      <p:pic>
        <p:nvPicPr>
          <p:cNvPr id="11" name="Picture 10" descr="Screen Shot 2018-05-07 at 11.52.3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11" y="1754270"/>
            <a:ext cx="1276249" cy="2000607"/>
          </a:xfrm>
          <a:prstGeom prst="rect">
            <a:avLst/>
          </a:prstGeom>
        </p:spPr>
      </p:pic>
      <p:pic>
        <p:nvPicPr>
          <p:cNvPr id="12" name="Picture 11" descr="Screen Shot 2018-05-07 at 11.52.23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34" y="3659531"/>
            <a:ext cx="1397000" cy="1816100"/>
          </a:xfrm>
          <a:prstGeom prst="rect">
            <a:avLst/>
          </a:prstGeom>
        </p:spPr>
      </p:pic>
      <p:pic>
        <p:nvPicPr>
          <p:cNvPr id="13" name="Picture 12" descr="Screen Shot 2018-05-08 at 12.01.29 AM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070" y="4696454"/>
            <a:ext cx="2303040" cy="14415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686080" y="4969140"/>
            <a:ext cx="20242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Arkivoc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Picture 14" descr="Screen Shot 2018-05-07 at 11.05.25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71" y="4427324"/>
            <a:ext cx="1415209" cy="1848435"/>
          </a:xfrm>
          <a:prstGeom prst="rect">
            <a:avLst/>
          </a:prstGeom>
        </p:spPr>
      </p:pic>
      <p:pic>
        <p:nvPicPr>
          <p:cNvPr id="16" name="Picture 15" descr="Screen Shot 2018-05-07 at 11.05.42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672" y="553341"/>
            <a:ext cx="1420741" cy="1856810"/>
          </a:xfrm>
          <a:prstGeom prst="rect">
            <a:avLst/>
          </a:prstGeom>
        </p:spPr>
      </p:pic>
      <p:pic>
        <p:nvPicPr>
          <p:cNvPr id="17" name="Picture 16" descr="Screen Shot 2018-05-07 at 11.08.11 PM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506" y="2622737"/>
            <a:ext cx="1349110" cy="1746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266" y="1828443"/>
            <a:ext cx="1306345" cy="17737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6" y="5669304"/>
            <a:ext cx="30956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Screen Shot 2018-05-07 at 11.55.31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40" r="-14240"/>
          <a:stretch>
            <a:fillRect/>
          </a:stretch>
        </p:blipFill>
        <p:spPr/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199" y="883920"/>
            <a:ext cx="10160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Best Practices:  Listen to unique user needs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 descr="Screen Shot 2018-05-07 at 11.52.5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463" y="2442652"/>
            <a:ext cx="1796268" cy="2265563"/>
          </a:xfrm>
          <a:prstGeom prst="rect">
            <a:avLst/>
          </a:prstGeom>
        </p:spPr>
      </p:pic>
      <p:pic>
        <p:nvPicPr>
          <p:cNvPr id="11" name="Picture 10" descr="Screen Shot 2018-05-07 at 11.52.3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663" y="2482086"/>
            <a:ext cx="1420116" cy="2226129"/>
          </a:xfrm>
          <a:prstGeom prst="rect">
            <a:avLst/>
          </a:prstGeom>
        </p:spPr>
      </p:pic>
      <p:pic>
        <p:nvPicPr>
          <p:cNvPr id="15" name="Picture 14" descr="Screen Shot 2018-05-07 at 11.05.2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92" y="2482087"/>
            <a:ext cx="1704382" cy="2226130"/>
          </a:xfrm>
          <a:prstGeom prst="rect">
            <a:avLst/>
          </a:prstGeom>
        </p:spPr>
      </p:pic>
      <p:pic>
        <p:nvPicPr>
          <p:cNvPr id="17" name="Picture 16" descr="Screen Shot 2018-05-07 at 11.08.11 P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687" y="2469729"/>
            <a:ext cx="1729526" cy="22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Screen Shot 2018-05-07 at 11.55.31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40" r="-14240"/>
          <a:stretch>
            <a:fillRect/>
          </a:stretch>
        </p:blipFill>
        <p:spPr/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199" y="883920"/>
            <a:ext cx="10160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Best Practices:  Use opportunities to educate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9351">
            <a:off x="1225532" y="1898552"/>
            <a:ext cx="3286584" cy="43440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65" y="3542258"/>
            <a:ext cx="5356485" cy="188548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284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Screen Shot 2018-05-07 at 11.55.31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40" r="-14240"/>
          <a:stretch>
            <a:fillRect/>
          </a:stretch>
        </p:blipFill>
        <p:spPr/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199" y="883920"/>
            <a:ext cx="10160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Best Practices:  Promote ethical standards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 descr="Screen Shot 2019-02-19 at 10.18.39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01" y="1644880"/>
            <a:ext cx="3266273" cy="4601497"/>
          </a:xfrm>
          <a:prstGeom prst="rect">
            <a:avLst/>
          </a:prstGeom>
        </p:spPr>
      </p:pic>
      <p:pic>
        <p:nvPicPr>
          <p:cNvPr id="9" name="Picture 8" descr="Screen Shot 2019-02-19 at 10.21.54 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054" y="1665699"/>
            <a:ext cx="3577195" cy="46189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8374" y="630884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Boczar</a:t>
            </a:r>
            <a:r>
              <a:rPr lang="en-US" dirty="0" smtClean="0"/>
              <a:t> et al, 2018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93593" y="6315492"/>
            <a:ext cx="381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Committee on Publication Ethics,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Screen Shot 2018-05-07 at 11.55.31 PM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5" r="16335"/>
          <a:stretch>
            <a:fillRect/>
          </a:stretch>
        </p:blipFill>
        <p:spPr/>
      </p:pic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199" y="883921"/>
            <a:ext cx="10570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Supporting the Library Journal Publishing Program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 descr="Screen Shot 2019-02-19 at 10.57.1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65" y="2332221"/>
            <a:ext cx="4026402" cy="25399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66803" y="2394442"/>
            <a:ext cx="54128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Service Team</a:t>
            </a:r>
          </a:p>
          <a:p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Team leader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Scholarly Communications Librarian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Institutional Repository Manager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Digital Support Services Chair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Liaison Librarian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77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613</Words>
  <Application>Microsoft Office PowerPoint</Application>
  <PresentationFormat>Widescreen</PresentationFormat>
  <Paragraphs>105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Gentona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Preserving Florida’s Agricultural History:</dc:title>
  <dc:creator>Stapleton,Suzanne C</dc:creator>
  <cp:lastModifiedBy>Stapleton,Suzanne C</cp:lastModifiedBy>
  <cp:revision>136</cp:revision>
  <cp:lastPrinted>2018-05-03T20:50:06Z</cp:lastPrinted>
  <dcterms:created xsi:type="dcterms:W3CDTF">2018-04-24T13:03:05Z</dcterms:created>
  <dcterms:modified xsi:type="dcterms:W3CDTF">2019-02-20T21:29:43Z</dcterms:modified>
</cp:coreProperties>
</file>