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387" r:id="rId2"/>
    <p:sldId id="420" r:id="rId3"/>
    <p:sldId id="388" r:id="rId4"/>
    <p:sldId id="389" r:id="rId5"/>
    <p:sldId id="390" r:id="rId6"/>
    <p:sldId id="391" r:id="rId7"/>
    <p:sldId id="392" r:id="rId8"/>
    <p:sldId id="393" r:id="rId9"/>
    <p:sldId id="394" r:id="rId10"/>
    <p:sldId id="395" r:id="rId11"/>
    <p:sldId id="396" r:id="rId12"/>
    <p:sldId id="421" r:id="rId13"/>
    <p:sldId id="401" r:id="rId14"/>
    <p:sldId id="404" r:id="rId15"/>
    <p:sldId id="405" r:id="rId16"/>
    <p:sldId id="406" r:id="rId17"/>
    <p:sldId id="424" r:id="rId18"/>
    <p:sldId id="425" r:id="rId19"/>
    <p:sldId id="407" r:id="rId20"/>
    <p:sldId id="408" r:id="rId21"/>
    <p:sldId id="409" r:id="rId22"/>
    <p:sldId id="410" r:id="rId23"/>
    <p:sldId id="412" r:id="rId24"/>
    <p:sldId id="432" r:id="rId25"/>
    <p:sldId id="422" r:id="rId26"/>
    <p:sldId id="414" r:id="rId27"/>
    <p:sldId id="427" r:id="rId28"/>
    <p:sldId id="419" r:id="rId29"/>
    <p:sldId id="430" r:id="rId30"/>
    <p:sldId id="415" r:id="rId31"/>
    <p:sldId id="428" r:id="rId32"/>
    <p:sldId id="373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333" autoAdjust="0"/>
    <p:restoredTop sz="94660"/>
  </p:normalViewPr>
  <p:slideViewPr>
    <p:cSldViewPr snapToGrid="0">
      <p:cViewPr varScale="1">
        <p:scale>
          <a:sx n="44" d="100"/>
          <a:sy n="44" d="100"/>
        </p:scale>
        <p:origin x="36" y="5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44BB2-DFF4-4CEA-94B2-DD9327D57D0E}" type="datetimeFigureOut">
              <a:rPr lang="en-AU" smtClean="0"/>
              <a:t>26/01/2021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AEB5D-2614-46A2-B932-A47CA15055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4796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92F06-4F8E-49A7-8A63-A9456FB56953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BD2C-4CF5-44ED-BF53-E9EED3245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1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92F06-4F8E-49A7-8A63-A9456FB56953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BD2C-4CF5-44ED-BF53-E9EED3245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85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92F06-4F8E-49A7-8A63-A9456FB56953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BD2C-4CF5-44ED-BF53-E9EED3245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69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" y="6415548"/>
            <a:ext cx="9143999" cy="44245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6" descr="https://www.one.org/wp-content/themes/one_2014/library/images/goal-icons/goals-wheel-soli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7" y="6469134"/>
            <a:ext cx="335280" cy="3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563193" y="6378656"/>
            <a:ext cx="6481828" cy="425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1050" b="1" dirty="0">
                <a:solidFill>
                  <a:schemeClr val="bg1"/>
                </a:solidFill>
                <a:latin typeface="Century Gothic" panose="020B0502020202020204" pitchFamily="34" charset="0"/>
              </a:rPr>
              <a:t>LIBRARIES, DEVELOPMENT,  AND THE UN 2030 AGENDA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90" b="50645"/>
          <a:stretch/>
        </p:blipFill>
        <p:spPr>
          <a:xfrm>
            <a:off x="8091315" y="6491257"/>
            <a:ext cx="838060" cy="20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53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92F06-4F8E-49A7-8A63-A9456FB56953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BD2C-4CF5-44ED-BF53-E9EED3245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06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92F06-4F8E-49A7-8A63-A9456FB56953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BD2C-4CF5-44ED-BF53-E9EED3245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88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92F06-4F8E-49A7-8A63-A9456FB56953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BD2C-4CF5-44ED-BF53-E9EED3245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69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92F06-4F8E-49A7-8A63-A9456FB56953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BD2C-4CF5-44ED-BF53-E9EED3245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09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92F06-4F8E-49A7-8A63-A9456FB56953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BD2C-4CF5-44ED-BF53-E9EED3245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74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92F06-4F8E-49A7-8A63-A9456FB56953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BD2C-4CF5-44ED-BF53-E9EED3245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945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92F06-4F8E-49A7-8A63-A9456FB56953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BD2C-4CF5-44ED-BF53-E9EED3245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37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92F06-4F8E-49A7-8A63-A9456FB56953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DBD2C-4CF5-44ED-BF53-E9EED3245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0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ifla.org/files/assets/hq/topics/libraries-development/documents/sdgs-insert.pdf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wewant2015.org/" TargetMode="External"/><Relationship Id="rId2" Type="http://schemas.openxmlformats.org/officeDocument/2006/relationships/hyperlink" Target="https://sustainabledevelopment.un.org/topic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ata.myworld2015.org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ieRkqZ11rLg&amp;feature=youtu.be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oekstart.nl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la.org/publications/node/10156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sustainabledevelopment.un.org/sdgs" TargetMode="External"/><Relationship Id="rId3" Type="http://schemas.openxmlformats.org/officeDocument/2006/relationships/hyperlink" Target="http://www.lyondeclaration.org/" TargetMode="External"/><Relationship Id="rId7" Type="http://schemas.openxmlformats.org/officeDocument/2006/relationships/hyperlink" Target="https://sustainabledevelopment.un.org/content/documents/21252030%20Agenda%20for%20Sustainable%20Development%20web.pdf" TargetMode="External"/><Relationship Id="rId2" Type="http://schemas.openxmlformats.org/officeDocument/2006/relationships/hyperlink" Target="http://www.ifla.org/publications/ifla-statement-on-libraries-and-developm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nsdsn.org/wp-content/uploads/2015/12/151211-getting-started-guide-FINAL-PDF-.pdf" TargetMode="External"/><Relationship Id="rId5" Type="http://schemas.openxmlformats.org/officeDocument/2006/relationships/hyperlink" Target="http://www.beyond2015.org/sites/default/files/EN%20Beyond%202015%20Policy%20to%20Action%20Toolkit.pdf" TargetMode="External"/><Relationship Id="rId4" Type="http://schemas.openxmlformats.org/officeDocument/2006/relationships/hyperlink" Target="http://www.ifla.org/files/assets/hq/topics/libraries-development/documents/access-and-opportunity-for-all.pdf" TargetMode="External"/><Relationship Id="rId9" Type="http://schemas.openxmlformats.org/officeDocument/2006/relationships/hyperlink" Target="http://www.vision2030.gov.jm/Portals/0/NDP/Executive%20Summary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ekstart.nl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ebibliotheken.nl/fileadmin/documenten/belangenbehartiging/2015_toolkit-bibliotheek-maatschappelijk-hart_inspiratiesheet-educatie_kb-vob.pd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la.org/files/assets/hq/topics/libraries-development/documents/sdgs-insert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Goal 4: Quality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Statement:</a:t>
            </a:r>
          </a:p>
          <a:p>
            <a:pPr marL="0" indent="0">
              <a:buNone/>
            </a:pPr>
            <a:r>
              <a:rPr lang="en-AU" dirty="0"/>
              <a:t>“Libraries are at the heart of schools, universities and colleges in every country around the world. Libraries support literacy programmes, provide a safe place for learning, and support researchers to reuse research and data to create new knowledge.”</a:t>
            </a:r>
          </a:p>
          <a:p>
            <a:r>
              <a:rPr lang="en-AU" dirty="0"/>
              <a:t>Examples:</a:t>
            </a:r>
          </a:p>
          <a:p>
            <a:pPr lvl="1"/>
            <a:r>
              <a:rPr lang="en-AU" dirty="0"/>
              <a:t>Netherlands</a:t>
            </a:r>
          </a:p>
          <a:p>
            <a:pPr lvl="1"/>
            <a:r>
              <a:rPr lang="en-AU" dirty="0"/>
              <a:t>Sweden</a:t>
            </a:r>
          </a:p>
          <a:p>
            <a:pPr lvl="1"/>
            <a:r>
              <a:rPr lang="en-AU" dirty="0"/>
              <a:t>Singapore</a:t>
            </a:r>
          </a:p>
        </p:txBody>
      </p:sp>
    </p:spTree>
    <p:extLst>
      <p:ext uri="{BB962C8B-B14F-4D97-AF65-F5344CB8AC3E}">
        <p14:creationId xmlns:p14="http://schemas.microsoft.com/office/powerpoint/2010/main" val="1042546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Goal 2: End hunger, achieve food security and improved nutrition and promote sustainable agriculture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2102"/>
            <a:ext cx="7886700" cy="4351338"/>
          </a:xfrm>
        </p:spPr>
        <p:txBody>
          <a:bodyPr/>
          <a:lstStyle/>
          <a:p>
            <a:r>
              <a:rPr lang="en-AU" dirty="0"/>
              <a:t>Statement:</a:t>
            </a:r>
          </a:p>
          <a:p>
            <a:pPr marL="0" indent="0">
              <a:buNone/>
            </a:pPr>
            <a:r>
              <a:rPr lang="en-AU" dirty="0"/>
              <a:t>“Libraries, including specialist agricultural libraries and extension services, provide access to research and data on crops, market information and farming methods that supports resilient, productive agriculture.”</a:t>
            </a:r>
          </a:p>
          <a:p>
            <a:r>
              <a:rPr lang="en-AU" dirty="0"/>
              <a:t>An example</a:t>
            </a:r>
          </a:p>
          <a:p>
            <a:pPr lvl="1"/>
            <a:r>
              <a:rPr lang="en-AU" dirty="0"/>
              <a:t>Libraries supporting farmers in Romania</a:t>
            </a:r>
          </a:p>
        </p:txBody>
      </p:sp>
    </p:spTree>
    <p:extLst>
      <p:ext uri="{BB962C8B-B14F-4D97-AF65-F5344CB8AC3E}">
        <p14:creationId xmlns:p14="http://schemas.microsoft.com/office/powerpoint/2010/main" val="2836686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682" y="138985"/>
            <a:ext cx="8397363" cy="1325563"/>
          </a:xfrm>
        </p:spPr>
        <p:txBody>
          <a:bodyPr>
            <a:normAutofit/>
          </a:bodyPr>
          <a:lstStyle/>
          <a:p>
            <a:r>
              <a:rPr lang="en-AU" sz="3200" dirty="0"/>
              <a:t>Example:  Libraries supporting farmers in Romania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979" y="1386348"/>
            <a:ext cx="7984408" cy="508327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</a:pPr>
            <a:r>
              <a:rPr lang="en-AU" dirty="0"/>
              <a:t>Librarians trained by </a:t>
            </a:r>
            <a:r>
              <a:rPr lang="en-AU" dirty="0" err="1"/>
              <a:t>Biblionet</a:t>
            </a:r>
            <a:r>
              <a:rPr lang="en-AU" dirty="0"/>
              <a:t> (IREX) helped over 90,000 farmers receive </a:t>
            </a:r>
            <a:br>
              <a:rPr lang="en-AU" dirty="0"/>
            </a:br>
            <a:r>
              <a:rPr lang="en-AU" dirty="0"/>
              <a:t>US $155 million in subsidies via new Internet and computer services between 2011 and 2013</a:t>
            </a:r>
          </a:p>
          <a:p>
            <a:pPr>
              <a:lnSpc>
                <a:spcPct val="100000"/>
              </a:lnSpc>
            </a:pPr>
            <a:r>
              <a:rPr lang="en-AU" dirty="0"/>
              <a:t>1,000 library staff who had participated in training decided to rollout the service in libraries</a:t>
            </a:r>
          </a:p>
          <a:p>
            <a:pPr>
              <a:lnSpc>
                <a:spcPct val="100000"/>
              </a:lnSpc>
            </a:pPr>
            <a:r>
              <a:rPr lang="en-AU" dirty="0"/>
              <a:t>They had the support of local mayors who understood the benefits that this service brought to farmers – and city hall staff were also involved</a:t>
            </a:r>
          </a:p>
          <a:p>
            <a:pPr>
              <a:lnSpc>
                <a:spcPct val="100000"/>
              </a:lnSpc>
            </a:pPr>
            <a:r>
              <a:rPr lang="en-AU" dirty="0"/>
              <a:t>Partnership with the Payment and Intervention Agency in Agriculture (APIA)</a:t>
            </a:r>
          </a:p>
          <a:p>
            <a:pPr>
              <a:lnSpc>
                <a:spcPct val="100000"/>
              </a:lnSpc>
            </a:pPr>
            <a:r>
              <a:rPr lang="en-AU" dirty="0"/>
              <a:t>Special attention was paid to local needs in order to guarantee take-up</a:t>
            </a:r>
          </a:p>
          <a:p>
            <a:pPr>
              <a:lnSpc>
                <a:spcPct val="100000"/>
              </a:lnSpc>
            </a:pPr>
            <a:r>
              <a:rPr lang="en-AU" dirty="0"/>
              <a:t>The programme helped farmers learn how to use the technology available in libraries to access financial forms and submit them to the government, saving time and money</a:t>
            </a:r>
          </a:p>
          <a:p>
            <a:pPr>
              <a:lnSpc>
                <a:spcPct val="100000"/>
              </a:lnSpc>
            </a:pPr>
            <a:r>
              <a:rPr lang="en-AU" dirty="0"/>
              <a:t>Prior to online submission, farmers would have to travel to the capital city to submit their paperwork</a:t>
            </a:r>
          </a:p>
          <a:p>
            <a:pPr>
              <a:lnSpc>
                <a:spcPct val="100000"/>
              </a:lnSpc>
            </a:pPr>
            <a:r>
              <a:rPr lang="en-AU" dirty="0"/>
              <a:t>The programme saw many people become new members of the library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50604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502" t="58370" r="70214" b="28723"/>
          <a:stretch/>
        </p:blipFill>
        <p:spPr>
          <a:xfrm>
            <a:off x="255632" y="365126"/>
            <a:ext cx="3564618" cy="2122435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/>
          <a:srcRect l="30304" t="58370" r="57084" b="28723"/>
          <a:stretch/>
        </p:blipFill>
        <p:spPr>
          <a:xfrm>
            <a:off x="3957902" y="1509521"/>
            <a:ext cx="4001477" cy="2304514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42610" t="58370" r="41203" b="28723"/>
          <a:stretch/>
        </p:blipFill>
        <p:spPr>
          <a:xfrm>
            <a:off x="501445" y="3969578"/>
            <a:ext cx="4407656" cy="197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038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8069263" cy="1069975"/>
          </a:xfrm>
        </p:spPr>
        <p:txBody>
          <a:bodyPr>
            <a:normAutofit fontScale="90000"/>
          </a:bodyPr>
          <a:lstStyle/>
          <a:p>
            <a:r>
              <a:rPr lang="en-AU" dirty="0"/>
              <a:t>Other statements relating to Goal 2</a:t>
            </a:r>
          </a:p>
        </p:txBody>
      </p:sp>
      <p:sp>
        <p:nvSpPr>
          <p:cNvPr id="5" name="Rectangle 4"/>
          <p:cNvSpPr/>
          <p:nvPr/>
        </p:nvSpPr>
        <p:spPr>
          <a:xfrm>
            <a:off x="446873" y="5530058"/>
            <a:ext cx="8176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hlinkClick r:id="rId2"/>
              </a:rPr>
              <a:t>http://www.ifla.org/files/assets/hq/topics/libraries-development/documents/sdgs-insert.pdf</a:t>
            </a:r>
            <a:r>
              <a:rPr lang="en-AU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9902" t="29432" r="40125" b="52730"/>
          <a:stretch/>
        </p:blipFill>
        <p:spPr>
          <a:xfrm>
            <a:off x="7602278" y="182846"/>
            <a:ext cx="1371602" cy="13799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9519" t="29432" r="6763" b="50517"/>
          <a:stretch/>
        </p:blipFill>
        <p:spPr>
          <a:xfrm>
            <a:off x="446873" y="2217452"/>
            <a:ext cx="8373859" cy="280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22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64476" cy="953311"/>
          </a:xfrm>
        </p:spPr>
        <p:txBody>
          <a:bodyPr>
            <a:normAutofit fontScale="90000"/>
          </a:bodyPr>
          <a:lstStyle/>
          <a:p>
            <a:r>
              <a:rPr lang="en-AU" dirty="0">
                <a:solidFill>
                  <a:srgbClr val="FF0000"/>
                </a:solidFill>
              </a:rPr>
              <a:t>Activity 2.4. How do your libraries already contribute to the SDGs?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26781"/>
            <a:ext cx="8261498" cy="5039833"/>
          </a:xfrm>
        </p:spPr>
        <p:txBody>
          <a:bodyPr>
            <a:normAutofit/>
          </a:bodyPr>
          <a:lstStyle/>
          <a:p>
            <a:r>
              <a:rPr lang="en-AU" dirty="0"/>
              <a:t>Take a good look at the documents:</a:t>
            </a:r>
          </a:p>
          <a:p>
            <a:pPr lvl="1"/>
            <a:r>
              <a:rPr lang="en-AU" dirty="0"/>
              <a:t>The IFLA booklet: </a:t>
            </a:r>
            <a:r>
              <a:rPr lang="en-AU" i="1" dirty="0"/>
              <a:t>Access and opportunity for all </a:t>
            </a:r>
          </a:p>
          <a:p>
            <a:pPr lvl="1"/>
            <a:r>
              <a:rPr lang="en-AU" dirty="0"/>
              <a:t> The IFLA handout: </a:t>
            </a:r>
            <a:r>
              <a:rPr lang="en-AU" i="1" dirty="0"/>
              <a:t>Libraries can drive progress across the entire UN 2030 Agenda</a:t>
            </a:r>
          </a:p>
          <a:p>
            <a:r>
              <a:rPr lang="en-AU" dirty="0"/>
              <a:t>Using the Activity 2.4 handout:</a:t>
            </a:r>
          </a:p>
          <a:p>
            <a:pPr lvl="1"/>
            <a:r>
              <a:rPr lang="en-AU" dirty="0"/>
              <a:t>Make a list of the programmes and services your library offers (or typical library programmes in your country)</a:t>
            </a:r>
          </a:p>
          <a:p>
            <a:pPr lvl="1"/>
            <a:r>
              <a:rPr lang="en-AU" dirty="0"/>
              <a:t>Review the list of SDGs and choose one or two key topics</a:t>
            </a:r>
          </a:p>
          <a:p>
            <a:pPr lvl="1"/>
            <a:r>
              <a:rPr lang="en-AU" dirty="0"/>
              <a:t>Map the library’s activities to the SDGs and/or targets</a:t>
            </a:r>
          </a:p>
          <a:p>
            <a:pPr lvl="1"/>
            <a:r>
              <a:rPr lang="en-AU" dirty="0"/>
              <a:t>Then think about the evidence you might need to present to report on the achievements you have made</a:t>
            </a:r>
          </a:p>
        </p:txBody>
      </p:sp>
    </p:spTree>
    <p:extLst>
      <p:ext uri="{BB962C8B-B14F-4D97-AF65-F5344CB8AC3E}">
        <p14:creationId xmlns:p14="http://schemas.microsoft.com/office/powerpoint/2010/main" val="3206513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altLang="en-US">
              <a:ea typeface="ＭＳ Ｐゴシック" panose="020B0600070205080204" pitchFamily="34" charset="-128"/>
            </a:endParaRPr>
          </a:p>
        </p:txBody>
      </p:sp>
      <p:sp>
        <p:nvSpPr>
          <p:cNvPr id="5325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altLang="en-US">
              <a:ea typeface="ＭＳ Ｐゴシック" panose="020B0600070205080204" pitchFamily="34" charset="-128"/>
            </a:endParaRPr>
          </a:p>
        </p:txBody>
      </p:sp>
      <p:pic>
        <p:nvPicPr>
          <p:cNvPr id="53252" name="Picture 2" descr="http://www.progressfocusedapproach.com/wp-content/uploads/2013/09/discu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274638"/>
            <a:ext cx="5997575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678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1"/>
          <p:cNvSpPr>
            <a:spLocks noGrp="1"/>
          </p:cNvSpPr>
          <p:nvPr>
            <p:ph idx="1"/>
          </p:nvPr>
        </p:nvSpPr>
        <p:spPr>
          <a:xfrm>
            <a:off x="457200" y="1690688"/>
            <a:ext cx="8431213" cy="456125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sz="2400" dirty="0">
                <a:ea typeface="ＭＳ Ｐゴシック" panose="020B0600070205080204" pitchFamily="34" charset="-128"/>
              </a:rPr>
              <a:t>By promoting universal literacy, including media and information literacy, and digital literacy skills</a:t>
            </a:r>
            <a:endParaRPr lang="en-AU" altLang="en-US" sz="2400" dirty="0">
              <a:ea typeface="ＭＳ Ｐゴシック" panose="020B0600070205080204" pitchFamily="34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sz="2400" dirty="0">
                <a:ea typeface="ＭＳ Ｐゴシック" panose="020B0600070205080204" pitchFamily="34" charset="-128"/>
              </a:rPr>
              <a:t>By closing the gaps in access to information and helping government, civil society and business to better understand local information needs</a:t>
            </a:r>
            <a:endParaRPr lang="en-AU" altLang="en-US" sz="2400" dirty="0">
              <a:ea typeface="ＭＳ Ｐゴシック" panose="020B0600070205080204" pitchFamily="34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sz="2400" dirty="0">
                <a:ea typeface="ＭＳ Ｐゴシック" panose="020B0600070205080204" pitchFamily="34" charset="-128"/>
              </a:rPr>
              <a:t>By providing a network of locations where government programmes and services can be delivered to those who need them</a:t>
            </a:r>
            <a:endParaRPr lang="en-AU" altLang="en-US" sz="2400" dirty="0">
              <a:ea typeface="ＭＳ Ｐゴシック" panose="020B0600070205080204" pitchFamily="34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sz="2400" dirty="0">
                <a:ea typeface="ＭＳ Ｐゴシック" panose="020B0600070205080204" pitchFamily="34" charset="-128"/>
              </a:rPr>
              <a:t>By advancing digital inclusion through access to ICT, and having dedicated staff to help people develop new digital skills </a:t>
            </a:r>
            <a:endParaRPr lang="en-AU" altLang="en-US" sz="2400" dirty="0">
              <a:ea typeface="ＭＳ Ｐゴシック" panose="020B0600070205080204" pitchFamily="34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sz="2400" dirty="0">
                <a:ea typeface="ＭＳ Ｐゴシック" panose="020B0600070205080204" pitchFamily="34" charset="-128"/>
              </a:rPr>
              <a:t>By serving as the heart of the research and academic community</a:t>
            </a:r>
            <a:endParaRPr lang="en-AU" altLang="en-US" sz="2400" dirty="0">
              <a:ea typeface="ＭＳ Ｐゴシック" panose="020B0600070205080204" pitchFamily="34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sz="2400" dirty="0">
                <a:ea typeface="ＭＳ Ｐゴシック" panose="020B0600070205080204" pitchFamily="34" charset="-128"/>
              </a:rPr>
              <a:t>By preserving and providing access to the world’s culture and heritage</a:t>
            </a:r>
            <a:endParaRPr lang="en-AU" altLang="en-US" sz="2400" dirty="0">
              <a:ea typeface="ＭＳ Ｐゴシック" panose="020B0600070205080204" pitchFamily="34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AU" altLang="en-US" sz="2500" dirty="0">
              <a:ea typeface="ＭＳ Ｐゴシック" panose="020B0600070205080204" pitchFamily="34" charset="-128"/>
            </a:endParaRPr>
          </a:p>
        </p:txBody>
      </p:sp>
      <p:sp>
        <p:nvSpPr>
          <p:cNvPr id="35843" name="Title 2"/>
          <p:cNvSpPr>
            <a:spLocks noGrp="1"/>
          </p:cNvSpPr>
          <p:nvPr>
            <p:ph type="title"/>
          </p:nvPr>
        </p:nvSpPr>
        <p:spPr>
          <a:xfrm>
            <a:off x="457200" y="365126"/>
            <a:ext cx="8608142" cy="1325563"/>
          </a:xfrm>
        </p:spPr>
        <p:txBody>
          <a:bodyPr/>
          <a:lstStyle/>
          <a:p>
            <a:r>
              <a:rPr altLang="en-US" dirty="0">
                <a:ea typeface="ＭＳ Ｐゴシック" panose="020B0600070205080204" pitchFamily="34" charset="-128"/>
              </a:rPr>
              <a:t>Libraries </a:t>
            </a:r>
            <a:r>
              <a:rPr lang="en-AU" altLang="en-US" dirty="0">
                <a:ea typeface="ＭＳ Ｐゴシック" panose="020B0600070205080204" pitchFamily="34" charset="-128"/>
              </a:rPr>
              <a:t>are already </a:t>
            </a:r>
            <a:r>
              <a:rPr altLang="en-US" dirty="0" err="1">
                <a:ea typeface="ＭＳ Ｐゴシック" panose="020B0600070205080204" pitchFamily="34" charset="-128"/>
              </a:rPr>
              <a:t>contribut</a:t>
            </a:r>
            <a:r>
              <a:rPr lang="en-AU" altLang="en-US" dirty="0" err="1">
                <a:ea typeface="ＭＳ Ｐゴシック" panose="020B0600070205080204" pitchFamily="34" charset="-128"/>
              </a:rPr>
              <a:t>ing</a:t>
            </a:r>
            <a:r>
              <a:rPr altLang="en-US" dirty="0">
                <a:ea typeface="ＭＳ Ｐゴシック" panose="020B0600070205080204" pitchFamily="34" charset="-128"/>
              </a:rPr>
              <a:t> to SDG outcomes</a:t>
            </a:r>
          </a:p>
        </p:txBody>
      </p:sp>
    </p:spTree>
    <p:extLst>
      <p:ext uri="{BB962C8B-B14F-4D97-AF65-F5344CB8AC3E}">
        <p14:creationId xmlns:p14="http://schemas.microsoft.com/office/powerpoint/2010/main" val="3557566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altLang="en-US" dirty="0">
                <a:ea typeface="ＭＳ Ｐゴシック" panose="020B0600070205080204" pitchFamily="34" charset="-128"/>
              </a:rPr>
              <a:t>Event hosted by IFLA, IREX and the New York Public Library, September 2015</a:t>
            </a:r>
          </a:p>
          <a:p>
            <a:r>
              <a:rPr lang="en-AU" altLang="en-US" dirty="0">
                <a:ea typeface="ＭＳ Ｐゴシック" panose="020B0600070205080204" pitchFamily="34" charset="-128"/>
              </a:rPr>
              <a:t>To focus attention on the challenges ahead, beyond ratification of the SGDs</a:t>
            </a:r>
          </a:p>
          <a:p>
            <a:r>
              <a:rPr lang="en-AU" altLang="en-US" dirty="0">
                <a:ea typeface="ＭＳ Ｐゴシック" panose="020B0600070205080204" pitchFamily="34" charset="-128"/>
              </a:rPr>
              <a:t>Highlight how access to information and library programmes and services can help tackle the challenges</a:t>
            </a:r>
          </a:p>
          <a:p>
            <a:r>
              <a:rPr lang="en-AU" altLang="en-US" dirty="0">
                <a:ea typeface="ＭＳ Ｐゴシック" panose="020B0600070205080204" pitchFamily="34" charset="-128"/>
              </a:rPr>
              <a:t>Inclusive access to information and technology is imperative to meet the new development agenda</a:t>
            </a:r>
          </a:p>
          <a:p>
            <a:r>
              <a:rPr lang="en-AU" altLang="en-US" dirty="0">
                <a:ea typeface="ＭＳ Ｐゴシック" panose="020B0600070205080204" pitchFamily="34" charset="-128"/>
              </a:rPr>
              <a:t>Community spaces like libraries are already implementing this vision</a:t>
            </a:r>
          </a:p>
        </p:txBody>
      </p:sp>
      <p:sp>
        <p:nvSpPr>
          <p:cNvPr id="430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>
                <a:ea typeface="ＭＳ Ｐゴシック" panose="020B0600070205080204" pitchFamily="34" charset="-128"/>
              </a:rPr>
              <a:t>IFLA raising awareness:  ‘</a:t>
            </a:r>
            <a:r>
              <a:rPr altLang="en-US" dirty="0">
                <a:ea typeface="ＭＳ Ｐゴシック" panose="020B0600070205080204" pitchFamily="34" charset="-128"/>
              </a:rPr>
              <a:t>Connecting the next 4 billion</a:t>
            </a:r>
            <a:r>
              <a:rPr lang="en-AU" altLang="en-US" dirty="0">
                <a:ea typeface="ＭＳ Ｐゴシック" panose="020B0600070205080204" pitchFamily="34" charset="-128"/>
              </a:rPr>
              <a:t>'</a:t>
            </a:r>
            <a:endParaRPr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4410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1"/>
          <p:cNvSpPr>
            <a:spLocks noGrp="1"/>
          </p:cNvSpPr>
          <p:nvPr>
            <p:ph idx="1"/>
          </p:nvPr>
        </p:nvSpPr>
        <p:spPr>
          <a:xfrm>
            <a:off x="439738" y="1504335"/>
            <a:ext cx="8229600" cy="403604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AU" altLang="en-US" sz="2500" dirty="0">
                <a:ea typeface="ＭＳ Ｐゴシック" panose="020B0600070205080204" pitchFamily="34" charset="-128"/>
              </a:rPr>
              <a:t>Online forum, 7-18 September 2015</a:t>
            </a:r>
          </a:p>
          <a:p>
            <a:pPr>
              <a:lnSpc>
                <a:spcPct val="80000"/>
              </a:lnSpc>
            </a:pPr>
            <a:r>
              <a:rPr lang="en-AU" altLang="en-US" sz="2500" dirty="0">
                <a:ea typeface="ＭＳ Ｐゴシック" panose="020B0600070205080204" pitchFamily="34" charset="-128"/>
              </a:rPr>
              <a:t>Partnership between:</a:t>
            </a:r>
          </a:p>
          <a:p>
            <a:pPr lvl="1">
              <a:lnSpc>
                <a:spcPct val="80000"/>
              </a:lnSpc>
            </a:pPr>
            <a:r>
              <a:rPr lang="en-AU" altLang="en-US" dirty="0">
                <a:ea typeface="ＭＳ Ｐゴシック" panose="020B0600070205080204" pitchFamily="34" charset="-128"/>
              </a:rPr>
              <a:t>IFLA</a:t>
            </a:r>
          </a:p>
          <a:p>
            <a:pPr lvl="1">
              <a:lnSpc>
                <a:spcPct val="80000"/>
              </a:lnSpc>
            </a:pPr>
            <a:r>
              <a:rPr lang="en-AU" altLang="en-US" dirty="0">
                <a:ea typeface="ＭＳ Ｐゴシック" panose="020B0600070205080204" pitchFamily="34" charset="-128"/>
              </a:rPr>
              <a:t>UN Food and Agriculture Organisation (FAO) </a:t>
            </a:r>
          </a:p>
          <a:p>
            <a:pPr lvl="1">
              <a:lnSpc>
                <a:spcPct val="80000"/>
              </a:lnSpc>
            </a:pPr>
            <a:r>
              <a:rPr lang="en-AU" altLang="en-US" dirty="0">
                <a:ea typeface="ＭＳ Ｐゴシック" panose="020B0600070205080204" pitchFamily="34" charset="-128"/>
              </a:rPr>
              <a:t>Confederation of Open Access Repositories (COAR)</a:t>
            </a:r>
          </a:p>
          <a:p>
            <a:pPr>
              <a:lnSpc>
                <a:spcPct val="80000"/>
              </a:lnSpc>
            </a:pPr>
            <a:r>
              <a:rPr lang="en-AU" altLang="en-US" sz="2500" dirty="0">
                <a:ea typeface="ＭＳ Ｐゴシック" panose="020B0600070205080204" pitchFamily="34" charset="-128"/>
              </a:rPr>
              <a:t>The importance of access to information for development</a:t>
            </a:r>
          </a:p>
        </p:txBody>
      </p:sp>
      <p:sp>
        <p:nvSpPr>
          <p:cNvPr id="4403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>
            <a:normAutofit fontScale="90000"/>
          </a:bodyPr>
          <a:lstStyle/>
          <a:p>
            <a:r>
              <a:rPr lang="en-AU" altLang="en-US" dirty="0">
                <a:ea typeface="ＭＳ Ｐゴシック" panose="020B0600070205080204" pitchFamily="34" charset="-128"/>
              </a:rPr>
              <a:t>IFLA raising awareness: the </a:t>
            </a:r>
            <a:r>
              <a:rPr altLang="en-US" dirty="0">
                <a:ea typeface="ＭＳ Ｐゴシック" panose="020B0600070205080204" pitchFamily="34" charset="-128"/>
              </a:rPr>
              <a:t>IFLA, FAO &amp; COAR </a:t>
            </a:r>
            <a:br>
              <a:rPr lang="en-AU" altLang="en-US" dirty="0">
                <a:ea typeface="ＭＳ Ｐゴシック" panose="020B0600070205080204" pitchFamily="34" charset="-128"/>
              </a:rPr>
            </a:br>
            <a:r>
              <a:rPr altLang="en-US" dirty="0">
                <a:ea typeface="ＭＳ Ｐゴシック" panose="020B0600070205080204" pitchFamily="34" charset="-128"/>
              </a:rPr>
              <a:t>e-forum</a:t>
            </a:r>
          </a:p>
        </p:txBody>
      </p:sp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32" t="44038" r="4443" b="25517"/>
          <a:stretch>
            <a:fillRect/>
          </a:stretch>
        </p:blipFill>
        <p:spPr bwMode="auto">
          <a:xfrm>
            <a:off x="1566863" y="3833813"/>
            <a:ext cx="597535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669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277" y="365126"/>
            <a:ext cx="8004073" cy="1325563"/>
          </a:xfrm>
        </p:spPr>
        <p:txBody>
          <a:bodyPr/>
          <a:lstStyle/>
          <a:p>
            <a:r>
              <a:rPr lang="en-AU" dirty="0"/>
              <a:t>Library associations can take the lead…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11571"/>
            <a:ext cx="7886700" cy="3965391"/>
          </a:xfrm>
        </p:spPr>
        <p:txBody>
          <a:bodyPr/>
          <a:lstStyle/>
          <a:p>
            <a:r>
              <a:rPr lang="en-AU" dirty="0"/>
              <a:t>They can increase the community’s awareness of the SDGs</a:t>
            </a:r>
          </a:p>
          <a:p>
            <a:r>
              <a:rPr lang="en-AU" dirty="0"/>
              <a:t>They can work towards making the SDGs mainstream in society</a:t>
            </a:r>
          </a:p>
          <a:p>
            <a:r>
              <a:rPr lang="en-AU" dirty="0"/>
              <a:t>They can talk up the real value of library activities and demonstrate how these are aligned with the UN 2030 Agenda</a:t>
            </a:r>
          </a:p>
        </p:txBody>
      </p:sp>
    </p:spTree>
    <p:extLst>
      <p:ext uri="{BB962C8B-B14F-4D97-AF65-F5344CB8AC3E}">
        <p14:creationId xmlns:p14="http://schemas.microsoft.com/office/powerpoint/2010/main" val="3866337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highlight>
                  <a:srgbClr val="FFFF00"/>
                </a:highlight>
              </a:rPr>
              <a:t>Trainers: please use regionally relevant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  <a:p>
            <a:r>
              <a:rPr lang="en-AU" dirty="0"/>
              <a:t>Select the relevant SDGs</a:t>
            </a:r>
          </a:p>
          <a:p>
            <a:endParaRPr lang="en-AU" dirty="0"/>
          </a:p>
          <a:p>
            <a:r>
              <a:rPr lang="en-AU" dirty="0"/>
              <a:t>Select the appropriate examples to illustrate the alignment of library programmes with the given SDG</a:t>
            </a:r>
          </a:p>
        </p:txBody>
      </p:sp>
    </p:spTree>
    <p:extLst>
      <p:ext uri="{BB962C8B-B14F-4D97-AF65-F5344CB8AC3E}">
        <p14:creationId xmlns:p14="http://schemas.microsoft.com/office/powerpoint/2010/main" val="3733748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1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533130"/>
          </a:xfrm>
        </p:spPr>
        <p:txBody>
          <a:bodyPr>
            <a:normAutofit lnSpcReduction="10000"/>
          </a:bodyPr>
          <a:lstStyle/>
          <a:p>
            <a:r>
              <a:rPr lang="en-AU" altLang="en-US" dirty="0">
                <a:ea typeface="ＭＳ Ｐゴシック" panose="020B0600070205080204" pitchFamily="34" charset="-128"/>
              </a:rPr>
              <a:t>All UN member states are committed to the UN 2030 Agenda</a:t>
            </a:r>
          </a:p>
          <a:p>
            <a:r>
              <a:rPr lang="en-AU" altLang="en-US" dirty="0">
                <a:ea typeface="ＭＳ Ｐゴシック" panose="020B0600070205080204" pitchFamily="34" charset="-128"/>
              </a:rPr>
              <a:t>Every country is being asked to make sure that everyone knows about the SDGs, and how they apply nationally and locally</a:t>
            </a:r>
          </a:p>
          <a:p>
            <a:r>
              <a:rPr lang="en-AU" altLang="en-US" dirty="0">
                <a:ea typeface="ＭＳ Ｐゴシック" panose="020B0600070205080204" pitchFamily="34" charset="-128"/>
              </a:rPr>
              <a:t>Library staff can make a huge different here</a:t>
            </a:r>
          </a:p>
          <a:p>
            <a:r>
              <a:rPr lang="en-AU" altLang="en-US" dirty="0">
                <a:ea typeface="ＭＳ Ｐゴシック" panose="020B0600070205080204" pitchFamily="34" charset="-128"/>
              </a:rPr>
              <a:t>Everyone working in libraries has a role in the UN 2030 Agenda to make sure that everyone who visits the library knows about the Goals</a:t>
            </a:r>
          </a:p>
          <a:p>
            <a:r>
              <a:rPr lang="en-AU" altLang="en-US" dirty="0">
                <a:ea typeface="ＭＳ Ｐゴシック" panose="020B0600070205080204" pitchFamily="34" charset="-128"/>
              </a:rPr>
              <a:t>The national library association has the opportunity to play a leading role</a:t>
            </a:r>
          </a:p>
        </p:txBody>
      </p:sp>
      <p:sp>
        <p:nvSpPr>
          <p:cNvPr id="256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>
                <a:ea typeface="ＭＳ Ｐゴシック" panose="020B0600070205080204" pitchFamily="34" charset="-128"/>
              </a:rPr>
              <a:t>Increase the community’s awareness</a:t>
            </a:r>
          </a:p>
        </p:txBody>
      </p:sp>
    </p:spTree>
    <p:extLst>
      <p:ext uri="{BB962C8B-B14F-4D97-AF65-F5344CB8AC3E}">
        <p14:creationId xmlns:p14="http://schemas.microsoft.com/office/powerpoint/2010/main" val="2020884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>
                <a:ea typeface="ＭＳ Ｐゴシック" panose="020B0600070205080204" pitchFamily="34" charset="-128"/>
              </a:rPr>
              <a:t>Develop resources to share information about the SDGs in your libraries</a:t>
            </a:r>
          </a:p>
          <a:p>
            <a:pPr lvl="1"/>
            <a:r>
              <a:rPr lang="en-GB" altLang="en-US" u="sng" dirty="0">
                <a:ea typeface="ＭＳ Ｐゴシック" panose="020B0600070205080204" pitchFamily="34" charset="-128"/>
                <a:hlinkClick r:id="rId2"/>
              </a:rPr>
              <a:t>https://sustainabledevelopment.un.org/topics</a:t>
            </a:r>
            <a:r>
              <a:rPr lang="en-GB" altLang="en-US" dirty="0">
                <a:ea typeface="ＭＳ Ｐゴシック" panose="020B0600070205080204" pitchFamily="34" charset="-128"/>
              </a:rPr>
              <a:t> </a:t>
            </a:r>
          </a:p>
          <a:p>
            <a:r>
              <a:rPr lang="en-GB" altLang="en-US" dirty="0">
                <a:ea typeface="ＭＳ Ｐゴシック" panose="020B0600070205080204" pitchFamily="34" charset="-128"/>
              </a:rPr>
              <a:t>Learn more about what people in your country want:</a:t>
            </a:r>
          </a:p>
          <a:p>
            <a:pPr lvl="1"/>
            <a:r>
              <a:rPr lang="en-GB" altLang="en-US" dirty="0">
                <a:ea typeface="ＭＳ Ｐゴシック" panose="020B0600070205080204" pitchFamily="34" charset="-128"/>
              </a:rPr>
              <a:t>The World We Want </a:t>
            </a:r>
            <a:r>
              <a:rPr lang="en-GB" altLang="en-US" u="sng" dirty="0">
                <a:ea typeface="ＭＳ Ｐゴシック" panose="020B0600070205080204" pitchFamily="34" charset="-128"/>
                <a:hlinkClick r:id="rId3"/>
              </a:rPr>
              <a:t>https://www.worldwewant2015.org</a:t>
            </a:r>
            <a:r>
              <a:rPr lang="en-GB" altLang="en-US" dirty="0">
                <a:ea typeface="ＭＳ Ｐゴシック" panose="020B0600070205080204" pitchFamily="34" charset="-128"/>
              </a:rPr>
              <a:t> </a:t>
            </a:r>
            <a:endParaRPr lang="en-AU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GB" altLang="en-US" dirty="0" err="1">
                <a:ea typeface="ＭＳ Ｐゴシック" panose="020B0600070205080204" pitchFamily="34" charset="-128"/>
              </a:rPr>
              <a:t>MyWorld</a:t>
            </a:r>
            <a:r>
              <a:rPr lang="en-GB" altLang="en-US" dirty="0">
                <a:ea typeface="ＭＳ Ｐゴシック" panose="020B0600070205080204" pitchFamily="34" charset="-128"/>
              </a:rPr>
              <a:t> data site  </a:t>
            </a:r>
            <a:r>
              <a:rPr lang="en-GB" altLang="en-US" u="sng" dirty="0">
                <a:ea typeface="ＭＳ Ｐゴシック" panose="020B0600070205080204" pitchFamily="34" charset="-128"/>
                <a:hlinkClick r:id="rId4"/>
              </a:rPr>
              <a:t>http://data.myworld2015.org</a:t>
            </a:r>
            <a:r>
              <a:rPr lang="en-GB" altLang="en-US" dirty="0">
                <a:ea typeface="ＭＳ Ｐゴシック" panose="020B0600070205080204" pitchFamily="34" charset="-128"/>
              </a:rPr>
              <a:t> </a:t>
            </a:r>
            <a:endParaRPr lang="en-AU" altLang="en-US" dirty="0">
              <a:ea typeface="ＭＳ Ｐゴシック" panose="020B0600070205080204" pitchFamily="34" charset="-128"/>
            </a:endParaRPr>
          </a:p>
          <a:p>
            <a:r>
              <a:rPr lang="en-GB" altLang="en-US" dirty="0">
                <a:ea typeface="ＭＳ Ｐゴシック" panose="020B0600070205080204" pitchFamily="34" charset="-128"/>
              </a:rPr>
              <a:t>UN Depository Libraries have an essential role in communicating information and research to help decision makers achieve the Goals.</a:t>
            </a:r>
            <a:endParaRPr lang="en-AU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662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 err="1">
                <a:ea typeface="ＭＳ Ｐゴシック" panose="020B0600070205080204" pitchFamily="34" charset="-128"/>
              </a:rPr>
              <a:t>Mak</a:t>
            </a:r>
            <a:r>
              <a:rPr lang="en-AU" altLang="en-US" dirty="0" err="1">
                <a:ea typeface="ＭＳ Ｐゴシック" panose="020B0600070205080204" pitchFamily="34" charset="-128"/>
              </a:rPr>
              <a:t>ing</a:t>
            </a:r>
            <a:r>
              <a:rPr altLang="en-US" dirty="0">
                <a:ea typeface="ＭＳ Ｐゴシック" panose="020B0600070205080204" pitchFamily="34" charset="-128"/>
              </a:rPr>
              <a:t> the SDGs </a:t>
            </a:r>
            <a:r>
              <a:rPr lang="en-AU" altLang="en-US" dirty="0">
                <a:ea typeface="ＭＳ Ｐゴシック" panose="020B0600070205080204" pitchFamily="34" charset="-128"/>
              </a:rPr>
              <a:t>mainstream</a:t>
            </a:r>
            <a:r>
              <a:rPr altLang="en-US" dirty="0">
                <a:ea typeface="ＭＳ Ｐゴシック" panose="020B0600070205080204" pitchFamily="34" charset="-128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88426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1"/>
          <p:cNvSpPr>
            <a:spLocks noGrp="1"/>
          </p:cNvSpPr>
          <p:nvPr>
            <p:ph idx="1"/>
          </p:nvPr>
        </p:nvSpPr>
        <p:spPr>
          <a:xfrm>
            <a:off x="533399" y="1844675"/>
            <a:ext cx="8345129" cy="4022725"/>
          </a:xfrm>
        </p:spPr>
        <p:txBody>
          <a:bodyPr/>
          <a:lstStyle/>
          <a:p>
            <a:r>
              <a:rPr lang="en-AU" altLang="en-US" dirty="0">
                <a:ea typeface="ＭＳ Ｐゴシック" panose="020B0600070205080204" pitchFamily="34" charset="-128"/>
              </a:rPr>
              <a:t>To gain community support for your specific programmes</a:t>
            </a:r>
          </a:p>
          <a:p>
            <a:r>
              <a:rPr lang="en-AU" altLang="en-US" dirty="0">
                <a:ea typeface="ＭＳ Ｐゴシック" panose="020B0600070205080204" pitchFamily="34" charset="-128"/>
              </a:rPr>
              <a:t>The more support you have, the more likely you are to be taken seriously</a:t>
            </a:r>
          </a:p>
          <a:p>
            <a:r>
              <a:rPr lang="en-AU" altLang="en-US" dirty="0">
                <a:ea typeface="ＭＳ Ｐゴシック" panose="020B0600070205080204" pitchFamily="34" charset="-128"/>
              </a:rPr>
              <a:t>Get your message out to the whole community</a:t>
            </a:r>
          </a:p>
          <a:p>
            <a:r>
              <a:rPr lang="en-AU" altLang="en-US" dirty="0">
                <a:ea typeface="ＭＳ Ｐゴシック" panose="020B0600070205080204" pitchFamily="34" charset="-128"/>
              </a:rPr>
              <a:t>The trustworthiness of your campaign will influence the media – the credibility of libraries will increase</a:t>
            </a:r>
          </a:p>
          <a:p>
            <a:r>
              <a:rPr lang="en-AU" altLang="en-US" dirty="0">
                <a:ea typeface="ＭＳ Ｐゴシック" panose="020B0600070205080204" pitchFamily="34" charset="-128"/>
              </a:rPr>
              <a:t>You need to understand the local political situation!</a:t>
            </a:r>
          </a:p>
        </p:txBody>
      </p:sp>
      <p:sp>
        <p:nvSpPr>
          <p:cNvPr id="2765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>
                <a:ea typeface="ＭＳ Ｐゴシック" panose="020B0600070205080204" pitchFamily="34" charset="-128"/>
              </a:rPr>
              <a:t>Create an awareness campaign</a:t>
            </a:r>
          </a:p>
        </p:txBody>
      </p:sp>
    </p:spTree>
    <p:extLst>
      <p:ext uri="{BB962C8B-B14F-4D97-AF65-F5344CB8AC3E}">
        <p14:creationId xmlns:p14="http://schemas.microsoft.com/office/powerpoint/2010/main" val="1383779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Many options for communication</a:t>
            </a:r>
            <a:endParaRPr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302" y="1982940"/>
            <a:ext cx="3886200" cy="4351338"/>
          </a:xfrm>
        </p:spPr>
        <p:txBody>
          <a:bodyPr>
            <a:normAutofit fontScale="77500" lnSpcReduction="20000"/>
          </a:bodyPr>
          <a:lstStyle/>
          <a:p>
            <a:r>
              <a:rPr lang="en-AU" altLang="en-US" dirty="0">
                <a:ea typeface="ＭＳ Ｐゴシック" panose="020B0600070205080204" pitchFamily="34" charset="-128"/>
              </a:rPr>
              <a:t>Brochures, leaflets</a:t>
            </a:r>
          </a:p>
          <a:p>
            <a:r>
              <a:rPr lang="en-AU" altLang="en-US" dirty="0">
                <a:ea typeface="ＭＳ Ｐゴシック" panose="020B0600070205080204" pitchFamily="34" charset="-128"/>
              </a:rPr>
              <a:t>Postcards</a:t>
            </a:r>
          </a:p>
          <a:p>
            <a:r>
              <a:rPr lang="en-AU" altLang="en-US" dirty="0">
                <a:ea typeface="ＭＳ Ｐゴシック" panose="020B0600070205080204" pitchFamily="34" charset="-128"/>
              </a:rPr>
              <a:t>Posters</a:t>
            </a:r>
          </a:p>
          <a:p>
            <a:pPr>
              <a:lnSpc>
                <a:spcPct val="110000"/>
              </a:lnSpc>
              <a:defRPr/>
            </a:pPr>
            <a:r>
              <a:rPr lang="en-AU" altLang="en-US" dirty="0">
                <a:ea typeface="ＭＳ Ｐゴシック" panose="020B0600070205080204" pitchFamily="34" charset="-128"/>
              </a:rPr>
              <a:t>Newsletters</a:t>
            </a:r>
          </a:p>
          <a:p>
            <a:r>
              <a:rPr lang="en-AU" altLang="en-US" dirty="0">
                <a:ea typeface="ＭＳ Ｐゴシック" panose="020B0600070205080204" pitchFamily="34" charset="-128"/>
              </a:rPr>
              <a:t>Websites</a:t>
            </a:r>
          </a:p>
          <a:p>
            <a:r>
              <a:rPr lang="en-AU" altLang="en-US" dirty="0">
                <a:ea typeface="ＭＳ Ｐゴシック" panose="020B0600070205080204" pitchFamily="34" charset="-128"/>
              </a:rPr>
              <a:t>Social media </a:t>
            </a:r>
          </a:p>
          <a:p>
            <a:r>
              <a:rPr lang="en-AU" altLang="en-US" dirty="0">
                <a:ea typeface="ＭＳ Ｐゴシック" panose="020B0600070205080204" pitchFamily="34" charset="-128"/>
              </a:rPr>
              <a:t>Letters – private and public</a:t>
            </a:r>
          </a:p>
          <a:p>
            <a:r>
              <a:rPr lang="en-AU" altLang="en-US" dirty="0">
                <a:ea typeface="ＭＳ Ｐゴシック" panose="020B0600070205080204" pitchFamily="34" charset="-128"/>
              </a:rPr>
              <a:t>Emails</a:t>
            </a:r>
          </a:p>
          <a:p>
            <a:r>
              <a:rPr lang="en-AU" altLang="en-US" dirty="0">
                <a:ea typeface="ＭＳ Ｐゴシック" panose="020B0600070205080204" pitchFamily="34" charset="-128"/>
              </a:rPr>
              <a:t>Phone</a:t>
            </a:r>
          </a:p>
          <a:p>
            <a:endParaRPr lang="en-AU" altLang="en-US" dirty="0">
              <a:ea typeface="ＭＳ Ｐゴシック" panose="020B0600070205080204" pitchFamily="34" charset="-128"/>
            </a:endParaRPr>
          </a:p>
          <a:p>
            <a:pPr>
              <a:lnSpc>
                <a:spcPct val="110000"/>
              </a:lnSpc>
              <a:defRPr/>
            </a:pPr>
            <a:endParaRPr lang="en-AU" altLang="en-US" sz="2200" dirty="0">
              <a:ea typeface="ＭＳ Ｐゴシック" panose="020B0600070205080204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52502" y="1820201"/>
            <a:ext cx="4001729" cy="43513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defRPr/>
            </a:pPr>
            <a:r>
              <a:rPr lang="en-AU" altLang="en-US" dirty="0">
                <a:ea typeface="ＭＳ Ｐゴシック" panose="020B0600070205080204" pitchFamily="34" charset="-128"/>
              </a:rPr>
              <a:t>Planting seeds – being with family and friends who will talk to other people</a:t>
            </a:r>
          </a:p>
          <a:p>
            <a:pPr>
              <a:lnSpc>
                <a:spcPct val="110000"/>
              </a:lnSpc>
              <a:defRPr/>
            </a:pPr>
            <a:r>
              <a:rPr lang="en-AU" altLang="en-US" dirty="0">
                <a:ea typeface="ＭＳ Ｐゴシック" panose="020B0600070205080204" pitchFamily="34" charset="-128"/>
              </a:rPr>
              <a:t>One-on-one meetings</a:t>
            </a:r>
          </a:p>
          <a:p>
            <a:pPr>
              <a:lnSpc>
                <a:spcPct val="110000"/>
              </a:lnSpc>
              <a:defRPr/>
            </a:pPr>
            <a:r>
              <a:rPr lang="en-AU" altLang="en-US" dirty="0">
                <a:ea typeface="ＭＳ Ｐゴシック" panose="020B0600070205080204" pitchFamily="34" charset="-128"/>
              </a:rPr>
              <a:t>Group meetings</a:t>
            </a:r>
          </a:p>
          <a:p>
            <a:pPr>
              <a:lnSpc>
                <a:spcPct val="110000"/>
              </a:lnSpc>
              <a:defRPr/>
            </a:pPr>
            <a:r>
              <a:rPr lang="en-AU" altLang="en-US" dirty="0">
                <a:ea typeface="ＭＳ Ｐゴシック" panose="020B0600070205080204" pitchFamily="34" charset="-128"/>
              </a:rPr>
              <a:t>Public meetings</a:t>
            </a:r>
          </a:p>
          <a:p>
            <a:pPr>
              <a:lnSpc>
                <a:spcPct val="110000"/>
              </a:lnSpc>
              <a:defRPr/>
            </a:pPr>
            <a:r>
              <a:rPr lang="en-AU" altLang="en-US" dirty="0">
                <a:ea typeface="ＭＳ Ｐゴシック" panose="020B0600070205080204" pitchFamily="34" charset="-128"/>
              </a:rPr>
              <a:t>Submissions</a:t>
            </a:r>
          </a:p>
          <a:p>
            <a:pPr>
              <a:lnSpc>
                <a:spcPct val="110000"/>
              </a:lnSpc>
              <a:defRPr/>
            </a:pPr>
            <a:r>
              <a:rPr lang="en-AU" altLang="en-US" dirty="0">
                <a:ea typeface="ＭＳ Ｐゴシック" panose="020B0600070205080204" pitchFamily="34" charset="-128"/>
              </a:rPr>
              <a:t>Reports </a:t>
            </a:r>
          </a:p>
          <a:p>
            <a:r>
              <a:rPr lang="en-AU" altLang="en-US" dirty="0">
                <a:ea typeface="ＭＳ Ｐゴシック" panose="020B0600070205080204" pitchFamily="34" charset="-128"/>
              </a:rPr>
              <a:t>Public surveys</a:t>
            </a:r>
          </a:p>
          <a:p>
            <a:r>
              <a:rPr lang="en-AU" altLang="en-US" dirty="0">
                <a:ea typeface="ＭＳ Ｐゴシック" panose="020B0600070205080204" pitchFamily="34" charset="-128"/>
              </a:rPr>
              <a:t>Media: radio, TV, newspapers</a:t>
            </a:r>
          </a:p>
          <a:p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6172200" y="0"/>
            <a:ext cx="29718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Garamond"/>
                <a:ea typeface="+mn-ea"/>
                <a:cs typeface="Garamond"/>
              </a:rPr>
              <a:t>4.1.7 The Message</a:t>
            </a:r>
          </a:p>
        </p:txBody>
      </p:sp>
    </p:spTree>
    <p:extLst>
      <p:ext uri="{BB962C8B-B14F-4D97-AF65-F5344CB8AC3E}">
        <p14:creationId xmlns:p14="http://schemas.microsoft.com/office/powerpoint/2010/main" val="37821677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235974"/>
            <a:ext cx="7886700" cy="1091381"/>
          </a:xfrm>
        </p:spPr>
        <p:txBody>
          <a:bodyPr/>
          <a:lstStyle/>
          <a:p>
            <a:r>
              <a:rPr lang="en-AU" sz="4000" dirty="0"/>
              <a:t>We love the SDGs!                          </a:t>
            </a:r>
            <a:r>
              <a:rPr lang="en-AU" sz="2500" dirty="0"/>
              <a:t>[5’10”]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49" y="1825624"/>
            <a:ext cx="8318705" cy="5032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AU" sz="2200" dirty="0"/>
          </a:p>
          <a:p>
            <a:pPr marL="0" indent="0">
              <a:buNone/>
            </a:pPr>
            <a:endParaRPr lang="en-AU" sz="2200" dirty="0"/>
          </a:p>
          <a:p>
            <a:pPr marL="0" indent="0">
              <a:buNone/>
            </a:pPr>
            <a:endParaRPr lang="en-AU" sz="2200" dirty="0"/>
          </a:p>
          <a:p>
            <a:pPr marL="0" indent="0">
              <a:buNone/>
            </a:pPr>
            <a:endParaRPr lang="en-AU" sz="2200" dirty="0"/>
          </a:p>
          <a:p>
            <a:pPr marL="0" indent="0">
              <a:buNone/>
            </a:pPr>
            <a:endParaRPr lang="en-AU" sz="2200" dirty="0"/>
          </a:p>
          <a:p>
            <a:pPr marL="0" indent="0">
              <a:buNone/>
            </a:pPr>
            <a:endParaRPr lang="en-AU" sz="2200" dirty="0"/>
          </a:p>
          <a:p>
            <a:pPr marL="0" indent="0">
              <a:buNone/>
            </a:pPr>
            <a:endParaRPr lang="en-AU" sz="2200" dirty="0"/>
          </a:p>
          <a:p>
            <a:pPr marL="0" indent="0">
              <a:buNone/>
            </a:pPr>
            <a:endParaRPr lang="en-AU" sz="2200" dirty="0"/>
          </a:p>
          <a:p>
            <a:pPr marL="0" indent="0">
              <a:buNone/>
            </a:pPr>
            <a:endParaRPr lang="en-AU" sz="2200" dirty="0">
              <a:hlinkClick r:id="rId2"/>
            </a:endParaRPr>
          </a:p>
          <a:p>
            <a:pPr marL="0" indent="0">
              <a:buNone/>
            </a:pPr>
            <a:endParaRPr lang="en-AU" sz="2200" dirty="0">
              <a:hlinkClick r:id="rId2"/>
            </a:endParaRPr>
          </a:p>
          <a:p>
            <a:pPr marL="0" indent="0">
              <a:buNone/>
            </a:pPr>
            <a:endParaRPr lang="en-AU" sz="2200" dirty="0">
              <a:hlinkClick r:id="rId2"/>
            </a:endParaRPr>
          </a:p>
          <a:p>
            <a:pPr marL="0" indent="0">
              <a:buNone/>
            </a:pPr>
            <a:r>
              <a:rPr lang="en-AU" sz="2200" dirty="0">
                <a:hlinkClick r:id="rId2"/>
              </a:rPr>
              <a:t>https://www.youtube.com/watch?v=ieRkqZ11rLg&amp;feature=youtu.be</a:t>
            </a:r>
            <a:r>
              <a:rPr lang="en-AU" sz="2200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9" y="1327355"/>
            <a:ext cx="8131277" cy="457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54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91726"/>
          </a:xfrm>
        </p:spPr>
        <p:txBody>
          <a:bodyPr/>
          <a:lstStyle/>
          <a:p>
            <a:r>
              <a:rPr lang="en-AU" dirty="0">
                <a:solidFill>
                  <a:srgbClr val="FF0000"/>
                </a:solidFill>
              </a:rPr>
              <a:t>Activity 2.5.  Your awareness campaign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510990"/>
            <a:ext cx="8151556" cy="4889809"/>
          </a:xfrm>
        </p:spPr>
        <p:txBody>
          <a:bodyPr>
            <a:normAutofit/>
          </a:bodyPr>
          <a:lstStyle/>
          <a:p>
            <a:r>
              <a:rPr lang="en-AU" dirty="0"/>
              <a:t>Working together in your country groups, please discuss how you will raise awareness about the UN 2030 Agenda </a:t>
            </a:r>
          </a:p>
          <a:p>
            <a:r>
              <a:rPr lang="en-AU" dirty="0"/>
              <a:t>Using the Activity 2.5 worksheet</a:t>
            </a:r>
            <a:r>
              <a:rPr lang="en-AU"/>
              <a:t>, think </a:t>
            </a:r>
            <a:r>
              <a:rPr lang="en-AU" dirty="0"/>
              <a:t>about: </a:t>
            </a:r>
          </a:p>
          <a:p>
            <a:pPr lvl="1"/>
            <a:r>
              <a:rPr lang="en-AU" dirty="0"/>
              <a:t>The objectives of the awareness campaign</a:t>
            </a:r>
          </a:p>
          <a:p>
            <a:pPr lvl="1"/>
            <a:r>
              <a:rPr lang="en-AU" dirty="0"/>
              <a:t>Who will help you organise the campaign</a:t>
            </a:r>
          </a:p>
          <a:p>
            <a:pPr lvl="1"/>
            <a:r>
              <a:rPr lang="en-AU" dirty="0"/>
              <a:t>Who your target audiences will be</a:t>
            </a:r>
          </a:p>
          <a:p>
            <a:pPr lvl="1"/>
            <a:r>
              <a:rPr lang="en-AU" dirty="0"/>
              <a:t>Who you might want to partner with</a:t>
            </a:r>
          </a:p>
          <a:p>
            <a:pPr lvl="1"/>
            <a:r>
              <a:rPr lang="en-AU" dirty="0"/>
              <a:t>The type of activities you can undertake</a:t>
            </a:r>
          </a:p>
          <a:p>
            <a:pPr lvl="1"/>
            <a:r>
              <a:rPr lang="en-AU" dirty="0"/>
              <a:t>Your timelines for the campaign</a:t>
            </a:r>
          </a:p>
          <a:p>
            <a:pPr lvl="1"/>
            <a:r>
              <a:rPr lang="en-AU" dirty="0"/>
              <a:t>The communication strategies you can use</a:t>
            </a:r>
          </a:p>
          <a:p>
            <a:pPr marL="457200" lvl="1" indent="0">
              <a:buNone/>
            </a:pPr>
            <a:endParaRPr lang="en-AU" dirty="0"/>
          </a:p>
          <a:p>
            <a:endParaRPr lang="en-AU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460848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altLang="en-US">
              <a:ea typeface="ＭＳ Ｐゴシック" panose="020B0600070205080204" pitchFamily="34" charset="-128"/>
            </a:endParaRPr>
          </a:p>
        </p:txBody>
      </p:sp>
      <p:sp>
        <p:nvSpPr>
          <p:cNvPr id="5325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altLang="en-US">
              <a:ea typeface="ＭＳ Ｐゴシック" panose="020B0600070205080204" pitchFamily="34" charset="-128"/>
            </a:endParaRPr>
          </a:p>
        </p:txBody>
      </p:sp>
      <p:pic>
        <p:nvPicPr>
          <p:cNvPr id="53252" name="Picture 2" descr="http://www.progressfocusedapproach.com/wp-content/uploads/2013/09/discu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274638"/>
            <a:ext cx="5997575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274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FF0000"/>
                </a:solidFill>
              </a:rPr>
              <a:t>Back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solidFill>
                  <a:srgbClr val="FF0000"/>
                </a:solidFill>
              </a:rPr>
              <a:t>Keep these planning notes safe </a:t>
            </a:r>
          </a:p>
          <a:p>
            <a:endParaRPr lang="en-AU" dirty="0">
              <a:solidFill>
                <a:srgbClr val="FF0000"/>
              </a:solidFill>
            </a:endParaRPr>
          </a:p>
          <a:p>
            <a:r>
              <a:rPr lang="en-AU" dirty="0">
                <a:solidFill>
                  <a:srgbClr val="FF0000"/>
                </a:solidFill>
              </a:rPr>
              <a:t>Make sure you turn your ideas into action</a:t>
            </a:r>
          </a:p>
          <a:p>
            <a:endParaRPr lang="en-AU" dirty="0">
              <a:solidFill>
                <a:srgbClr val="FF0000"/>
              </a:solidFill>
            </a:endParaRPr>
          </a:p>
          <a:p>
            <a:r>
              <a:rPr lang="en-AU" dirty="0">
                <a:solidFill>
                  <a:srgbClr val="FF0000"/>
                </a:solidFill>
              </a:rPr>
              <a:t>Develop a cascade programme of awareness raising</a:t>
            </a:r>
          </a:p>
          <a:p>
            <a:endParaRPr lang="en-AU" dirty="0">
              <a:solidFill>
                <a:srgbClr val="FF0000"/>
              </a:solidFill>
            </a:endParaRPr>
          </a:p>
          <a:p>
            <a:r>
              <a:rPr lang="en-AU" dirty="0">
                <a:solidFill>
                  <a:srgbClr val="FF0000"/>
                </a:solidFill>
              </a:rPr>
              <a:t>IFLA will want to hear about all the awareness raising activities you are involved in!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957160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626" y="237767"/>
            <a:ext cx="8554065" cy="981434"/>
          </a:xfrm>
        </p:spPr>
        <p:txBody>
          <a:bodyPr>
            <a:normAutofit/>
          </a:bodyPr>
          <a:lstStyle/>
          <a:p>
            <a:r>
              <a:rPr lang="en-AU" sz="3300" dirty="0"/>
              <a:t>Contributing directly to IFLA’s advocacy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131" y="1445342"/>
            <a:ext cx="8181053" cy="4886631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AU" dirty="0"/>
              <a:t>Increasing access to information and knowledge across society, assisted by the availability of information and communications technologies (ICTs), supports sustainable development and improves people’s lives</a:t>
            </a:r>
          </a:p>
          <a:p>
            <a:pPr>
              <a:lnSpc>
                <a:spcPct val="100000"/>
              </a:lnSpc>
            </a:pPr>
            <a:r>
              <a:rPr lang="en-AU" dirty="0"/>
              <a:t>IFLA has been advocating over the past two years to ensure that the UN 2030 Agenda recognises the importance of:</a:t>
            </a:r>
          </a:p>
          <a:p>
            <a:pPr lvl="1">
              <a:lnSpc>
                <a:spcPct val="100000"/>
              </a:lnSpc>
            </a:pPr>
            <a:r>
              <a:rPr lang="en-AU" dirty="0"/>
              <a:t>Access to information</a:t>
            </a:r>
          </a:p>
          <a:p>
            <a:pPr lvl="1">
              <a:lnSpc>
                <a:spcPct val="100000"/>
              </a:lnSpc>
            </a:pPr>
            <a:r>
              <a:rPr lang="en-AU" dirty="0"/>
              <a:t>Access to ICTs</a:t>
            </a:r>
          </a:p>
          <a:p>
            <a:pPr lvl="1">
              <a:lnSpc>
                <a:spcPct val="100000"/>
              </a:lnSpc>
            </a:pPr>
            <a:r>
              <a:rPr lang="en-AU" dirty="0"/>
              <a:t>Access to culture</a:t>
            </a:r>
          </a:p>
        </p:txBody>
      </p:sp>
    </p:spTree>
    <p:extLst>
      <p:ext uri="{BB962C8B-B14F-4D97-AF65-F5344CB8AC3E}">
        <p14:creationId xmlns:p14="http://schemas.microsoft.com/office/powerpoint/2010/main" val="1718692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Making the most of this opportunity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AU" dirty="0"/>
              <a:t>The SDGs are an important way to advance the role of libraries as all governments have agreed to meeting the SDGs</a:t>
            </a:r>
          </a:p>
          <a:p>
            <a:pPr>
              <a:lnSpc>
                <a:spcPct val="100000"/>
              </a:lnSpc>
            </a:pPr>
            <a:r>
              <a:rPr lang="en-AU" dirty="0"/>
              <a:t>Library associations are well positioned to work across society – with citizens, with government and with other stakeholder groups</a:t>
            </a:r>
          </a:p>
          <a:p>
            <a:pPr>
              <a:lnSpc>
                <a:spcPct val="100000"/>
              </a:lnSpc>
            </a:pPr>
            <a:r>
              <a:rPr lang="en-AU" dirty="0"/>
              <a:t>IFLA will also continue to advocate and build capacity through a number of other forums</a:t>
            </a:r>
          </a:p>
          <a:p>
            <a:pPr>
              <a:lnSpc>
                <a:spcPct val="100000"/>
              </a:lnSpc>
            </a:pPr>
            <a:r>
              <a:rPr lang="en-AU" dirty="0"/>
              <a:t>The </a:t>
            </a:r>
            <a:r>
              <a:rPr lang="en-AU" i="1" dirty="0"/>
              <a:t>Lyon Declaration </a:t>
            </a:r>
            <a:r>
              <a:rPr lang="en-AU" dirty="0"/>
              <a:t>remains a key document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8392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Example:  The Netherlands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b="1" dirty="0" err="1"/>
              <a:t>Boekstart</a:t>
            </a:r>
            <a:r>
              <a:rPr lang="en-AU" b="1" dirty="0"/>
              <a:t> </a:t>
            </a:r>
            <a:r>
              <a:rPr lang="en-AU" dirty="0"/>
              <a:t>works with day care and healthcare centres, public libraries and the first two years of primary school to provide books and literacy training to 75,000 children aged 0-4 per year. </a:t>
            </a:r>
            <a:br>
              <a:rPr lang="en-AU" dirty="0"/>
            </a:br>
            <a:r>
              <a:rPr lang="en-AU" dirty="0"/>
              <a:t>The programme is supported by national and local government, and aims to establish long-term collaboration between organisations that support children’s literacy.</a:t>
            </a:r>
          </a:p>
          <a:p>
            <a:r>
              <a:rPr lang="en-AU" dirty="0"/>
              <a:t>This programme is clearly aligned with Goal 4: Quality education</a:t>
            </a:r>
          </a:p>
          <a:p>
            <a:r>
              <a:rPr lang="en-AU" dirty="0">
                <a:hlinkClick r:id="rId2"/>
              </a:rPr>
              <a:t>http://www.boekstart.nl/</a:t>
            </a: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86919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78883"/>
          </a:xfrm>
        </p:spPr>
        <p:txBody>
          <a:bodyPr/>
          <a:lstStyle/>
          <a:p>
            <a:r>
              <a:rPr lang="en-AU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329070"/>
            <a:ext cx="8377128" cy="4847893"/>
          </a:xfrm>
        </p:spPr>
        <p:txBody>
          <a:bodyPr>
            <a:normAutofit lnSpcReduction="10000"/>
          </a:bodyPr>
          <a:lstStyle/>
          <a:p>
            <a:r>
              <a:rPr lang="en-AU" dirty="0"/>
              <a:t>We considered some of the ways in which library programmes and services can directly contribute to the UN 2030 Agenda, </a:t>
            </a:r>
            <a:r>
              <a:rPr lang="en-AU" dirty="0" err="1"/>
              <a:t>eg</a:t>
            </a:r>
            <a:r>
              <a:rPr lang="en-AU" dirty="0"/>
              <a:t>:</a:t>
            </a:r>
          </a:p>
          <a:p>
            <a:pPr lvl="1"/>
            <a:r>
              <a:rPr lang="en-AU" dirty="0"/>
              <a:t>Goal 4: Quality education</a:t>
            </a:r>
          </a:p>
          <a:p>
            <a:pPr lvl="1"/>
            <a:r>
              <a:rPr lang="en-AU" dirty="0"/>
              <a:t>Goal 2: Sustainable agriculture</a:t>
            </a:r>
          </a:p>
          <a:p>
            <a:r>
              <a:rPr lang="en-AU" dirty="0"/>
              <a:t>We started mapping your current library activities to the SDGs</a:t>
            </a:r>
          </a:p>
          <a:p>
            <a:r>
              <a:rPr lang="en-AU" dirty="0"/>
              <a:t>You have begun to think about your awareness campaign about libraries, development and the UN 2030 Agenda</a:t>
            </a:r>
          </a:p>
          <a:p>
            <a:r>
              <a:rPr lang="en-AU" dirty="0"/>
              <a:t>In Topic 3, we will look at what is involved in planning an advocacy campaign</a:t>
            </a:r>
          </a:p>
        </p:txBody>
      </p:sp>
    </p:spTree>
    <p:extLst>
      <p:ext uri="{BB962C8B-B14F-4D97-AF65-F5344CB8AC3E}">
        <p14:creationId xmlns:p14="http://schemas.microsoft.com/office/powerpoint/2010/main" val="10879411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688" t="12772" r="12904" b="7324"/>
          <a:stretch/>
        </p:blipFill>
        <p:spPr>
          <a:xfrm>
            <a:off x="235975" y="432619"/>
            <a:ext cx="8827014" cy="53319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84737" y="6125186"/>
            <a:ext cx="4546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hlinkClick r:id="rId3"/>
              </a:rPr>
              <a:t>http://www.ifla.org/publications/node/10156</a:t>
            </a: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5586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7978"/>
            <a:ext cx="7886700" cy="696757"/>
          </a:xfrm>
        </p:spPr>
        <p:txBody>
          <a:bodyPr/>
          <a:lstStyle/>
          <a:p>
            <a:r>
              <a:rPr lang="en-AU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42219"/>
            <a:ext cx="7886700" cy="5358581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AU" dirty="0"/>
              <a:t>IFLA (2013). </a:t>
            </a:r>
            <a:r>
              <a:rPr lang="en-AU" i="1" dirty="0"/>
              <a:t>Statement on Libraries and Development</a:t>
            </a:r>
            <a:br>
              <a:rPr lang="en-AU" i="1" dirty="0"/>
            </a:br>
            <a:r>
              <a:rPr lang="en-AU" dirty="0">
                <a:hlinkClick r:id="rId2"/>
              </a:rPr>
              <a:t>http://www.ifla.org/publications/ifla-statement-on-libraries-and-development</a:t>
            </a:r>
            <a:r>
              <a:rPr lang="en-AU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AU" dirty="0"/>
              <a:t>IFLA (2014). </a:t>
            </a:r>
            <a:r>
              <a:rPr lang="en-AU" i="1" dirty="0"/>
              <a:t>The Lyon Declaration on Access to Information and Development</a:t>
            </a:r>
            <a:br>
              <a:rPr lang="en-AU" dirty="0"/>
            </a:br>
            <a:r>
              <a:rPr lang="en-AU" dirty="0">
                <a:hlinkClick r:id="rId3"/>
              </a:rPr>
              <a:t>www.lyondeclaration.org</a:t>
            </a:r>
            <a:r>
              <a:rPr lang="en-AU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AU" dirty="0"/>
              <a:t>IFLA (2016). </a:t>
            </a:r>
            <a:r>
              <a:rPr lang="en-AU" i="1" dirty="0"/>
              <a:t>Access and opportunity for all: How libraries contribute to the UN 2030 Agenda.</a:t>
            </a:r>
            <a:r>
              <a:rPr lang="en-AU" dirty="0"/>
              <a:t> </a:t>
            </a:r>
            <a:r>
              <a:rPr lang="en-US" dirty="0">
                <a:hlinkClick r:id="rId4"/>
              </a:rPr>
              <a:t>http://www.ifla.org/files/assets/hq/topics/libraries-development/documents/access-and-opportunity-for-all.pdf</a:t>
            </a:r>
            <a:r>
              <a:rPr lang="en-US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IFLA (2016). </a:t>
            </a:r>
            <a:r>
              <a:rPr lang="en-US" i="1" dirty="0"/>
              <a:t>Toolkit: Libraries and National Development Plans </a:t>
            </a:r>
            <a:r>
              <a:rPr lang="en-US" dirty="0"/>
              <a:t> </a:t>
            </a:r>
            <a:r>
              <a:rPr lang="en-US" dirty="0">
                <a:highlight>
                  <a:srgbClr val="FFFF00"/>
                </a:highlight>
              </a:rPr>
              <a:t>[URL] – check Manual too</a:t>
            </a:r>
            <a:endParaRPr lang="en-AU" dirty="0">
              <a:highlight>
                <a:srgbClr val="FFFF00"/>
              </a:highlight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AU" dirty="0"/>
              <a:t>Beyond 2015: From policy to action toolkit (NB case studies)</a:t>
            </a:r>
            <a:br>
              <a:rPr lang="en-AU" b="1" dirty="0"/>
            </a:br>
            <a:r>
              <a:rPr lang="en-AU" u="sng" dirty="0">
                <a:hlinkClick r:id="rId5"/>
              </a:rPr>
              <a:t>http://www.beyond2015.org/sites/default/files/EN%20Beyond%202015%20Policy%20to%20Action%20Toolkit.pdf</a:t>
            </a:r>
            <a:endParaRPr lang="en-AU" dirty="0"/>
          </a:p>
          <a:p>
            <a:pPr marL="0" indent="0">
              <a:lnSpc>
                <a:spcPct val="100000"/>
              </a:lnSpc>
              <a:buNone/>
            </a:pPr>
            <a:r>
              <a:rPr lang="en-AU" dirty="0"/>
              <a:t>Sustainable Development Solutions Network (SDSN) (2015). </a:t>
            </a:r>
            <a:r>
              <a:rPr lang="en-AU" i="1" dirty="0"/>
              <a:t>Getting started with the SDGs: A guide for stakeholders</a:t>
            </a:r>
            <a:br>
              <a:rPr lang="en-AU" b="1" dirty="0"/>
            </a:br>
            <a:r>
              <a:rPr lang="en-AU" u="sng" dirty="0">
                <a:hlinkClick r:id="rId6"/>
              </a:rPr>
              <a:t>http://unsdsn.org/wp-content/uploads/2015/12/151211-getting-started-guide-FINAL-PDF-.pdf</a:t>
            </a:r>
            <a:endParaRPr lang="en-AU" u="sng" dirty="0"/>
          </a:p>
          <a:p>
            <a:pPr marL="0" indent="0">
              <a:lnSpc>
                <a:spcPct val="100000"/>
              </a:lnSpc>
              <a:buNone/>
            </a:pPr>
            <a:r>
              <a:rPr lang="en-AU" dirty="0"/>
              <a:t>UN (2015). </a:t>
            </a:r>
            <a:r>
              <a:rPr lang="en-AU" i="1" dirty="0"/>
              <a:t>Transforming our world: The 2030 Agenda for sustainable development </a:t>
            </a:r>
            <a:br>
              <a:rPr lang="en-AU" b="1" dirty="0"/>
            </a:br>
            <a:r>
              <a:rPr lang="en-AU" u="sng" dirty="0">
                <a:hlinkClick r:id="rId7"/>
              </a:rPr>
              <a:t>https://sustainabledevelopment.un.org/content/documents/21252030%20Agenda%20for%20Sustainable%20Development%20web.pdf</a:t>
            </a:r>
            <a:endParaRPr lang="en-AU" u="sng" dirty="0"/>
          </a:p>
          <a:p>
            <a:pPr marL="0" indent="0">
              <a:lnSpc>
                <a:spcPct val="100000"/>
              </a:lnSpc>
              <a:buNone/>
            </a:pPr>
            <a:r>
              <a:rPr lang="en-AU" dirty="0"/>
              <a:t>Website: </a:t>
            </a:r>
            <a:r>
              <a:rPr lang="en-AU" dirty="0">
                <a:hlinkClick r:id="rId8"/>
              </a:rPr>
              <a:t>https://sustainabledevelopment.un.org/sdgs</a:t>
            </a:r>
            <a:r>
              <a:rPr lang="en-AU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AU" dirty="0"/>
              <a:t>Vision 2030 Jamaica: Executive Summary (note p.5)</a:t>
            </a:r>
            <a:br>
              <a:rPr lang="en-AU" dirty="0"/>
            </a:br>
            <a:r>
              <a:rPr lang="en-AU" dirty="0">
                <a:hlinkClick r:id="rId9"/>
              </a:rPr>
              <a:t>http://www.vision2030.gov.jm/Portals/0/NDP/Executive%20Summary.pdf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42776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291" t="12199" r="23118" b="5412"/>
          <a:stretch/>
        </p:blipFill>
        <p:spPr>
          <a:xfrm>
            <a:off x="1" y="-68826"/>
            <a:ext cx="9144000" cy="70491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84370" y="6263981"/>
            <a:ext cx="2624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hlinkClick r:id="rId3"/>
              </a:rPr>
              <a:t>http://www.boekstart.nl/</a:t>
            </a: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7375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7"/>
            <a:ext cx="8181053" cy="716422"/>
          </a:xfrm>
        </p:spPr>
        <p:txBody>
          <a:bodyPr>
            <a:normAutofit/>
          </a:bodyPr>
          <a:lstStyle/>
          <a:p>
            <a:r>
              <a:rPr lang="en-AU" dirty="0"/>
              <a:t>Elements of the </a:t>
            </a:r>
            <a:r>
              <a:rPr lang="en-AU" dirty="0" err="1"/>
              <a:t>Boekstart</a:t>
            </a:r>
            <a:r>
              <a:rPr lang="en-AU" dirty="0"/>
              <a:t> programme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9703"/>
            <a:ext cx="7886700" cy="4922874"/>
          </a:xfrm>
        </p:spPr>
        <p:txBody>
          <a:bodyPr>
            <a:normAutofit fontScale="77500" lnSpcReduction="20000"/>
          </a:bodyPr>
          <a:lstStyle/>
          <a:p>
            <a:r>
              <a:rPr lang="en-AU" b="1" dirty="0"/>
              <a:t>Partnering with other stakeholders</a:t>
            </a:r>
            <a:r>
              <a:rPr lang="en-AU" dirty="0"/>
              <a:t>:</a:t>
            </a:r>
          </a:p>
          <a:p>
            <a:pPr lvl="1"/>
            <a:r>
              <a:rPr lang="en-AU" dirty="0"/>
              <a:t>Day care</a:t>
            </a:r>
          </a:p>
          <a:p>
            <a:pPr lvl="1"/>
            <a:r>
              <a:rPr lang="en-AU" dirty="0"/>
              <a:t>Healthcare centres</a:t>
            </a:r>
          </a:p>
          <a:p>
            <a:pPr lvl="1"/>
            <a:r>
              <a:rPr lang="en-AU" dirty="0"/>
              <a:t>Public libraries</a:t>
            </a:r>
          </a:p>
          <a:p>
            <a:pPr lvl="1"/>
            <a:r>
              <a:rPr lang="en-AU" dirty="0"/>
              <a:t>Primary schools</a:t>
            </a:r>
          </a:p>
          <a:p>
            <a:r>
              <a:rPr lang="en-AU" b="1" dirty="0"/>
              <a:t>Deliverables from the programme</a:t>
            </a:r>
            <a:r>
              <a:rPr lang="en-AU" dirty="0"/>
              <a:t>:</a:t>
            </a:r>
          </a:p>
          <a:p>
            <a:pPr lvl="1"/>
            <a:r>
              <a:rPr lang="en-AU" dirty="0"/>
              <a:t>Books</a:t>
            </a:r>
          </a:p>
          <a:p>
            <a:pPr lvl="1"/>
            <a:r>
              <a:rPr lang="en-AU" dirty="0"/>
              <a:t>Literacy training</a:t>
            </a:r>
          </a:p>
          <a:p>
            <a:r>
              <a:rPr lang="en-AU" b="1" dirty="0"/>
              <a:t>The programme’s reach</a:t>
            </a:r>
            <a:r>
              <a:rPr lang="en-AU" dirty="0"/>
              <a:t>:</a:t>
            </a:r>
          </a:p>
          <a:p>
            <a:pPr lvl="1"/>
            <a:r>
              <a:rPr lang="en-AU" dirty="0"/>
              <a:t>75,000 children aged 0-4 per year </a:t>
            </a:r>
          </a:p>
          <a:p>
            <a:pPr lvl="1"/>
            <a:r>
              <a:rPr lang="en-AU" dirty="0"/>
              <a:t>Thousands of families</a:t>
            </a:r>
          </a:p>
          <a:p>
            <a:r>
              <a:rPr lang="en-AU" b="1" dirty="0"/>
              <a:t>Government involvement</a:t>
            </a:r>
            <a:endParaRPr lang="en-AU" dirty="0"/>
          </a:p>
          <a:p>
            <a:pPr lvl="1"/>
            <a:r>
              <a:rPr lang="en-AU" dirty="0"/>
              <a:t>National government</a:t>
            </a:r>
          </a:p>
          <a:p>
            <a:pPr lvl="1"/>
            <a:r>
              <a:rPr lang="en-AU" dirty="0"/>
              <a:t>Local government</a:t>
            </a:r>
          </a:p>
          <a:p>
            <a:r>
              <a:rPr lang="en-AU" b="1" dirty="0"/>
              <a:t>An integrated approach across the community</a:t>
            </a:r>
            <a:endParaRPr lang="en-AU" dirty="0"/>
          </a:p>
          <a:p>
            <a:pPr lvl="1"/>
            <a:r>
              <a:rPr lang="en-AU" dirty="0"/>
              <a:t>To establish long-term collaboration between organisations that support children’s literacy.</a:t>
            </a:r>
          </a:p>
        </p:txBody>
      </p:sp>
    </p:spTree>
    <p:extLst>
      <p:ext uri="{BB962C8B-B14F-4D97-AF65-F5344CB8AC3E}">
        <p14:creationId xmlns:p14="http://schemas.microsoft.com/office/powerpoint/2010/main" val="72531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643" t="12894" r="47209" b="7520"/>
          <a:stretch/>
        </p:blipFill>
        <p:spPr>
          <a:xfrm>
            <a:off x="186072" y="186660"/>
            <a:ext cx="4699590" cy="616097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22935" t="44319" r="58465" b="16682"/>
          <a:stretch/>
        </p:blipFill>
        <p:spPr bwMode="auto">
          <a:xfrm>
            <a:off x="5337544" y="2067738"/>
            <a:ext cx="3211034" cy="386523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2743200" y="2169042"/>
            <a:ext cx="3030279" cy="712381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44280" y="6211670"/>
            <a:ext cx="82827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hlinkClick r:id="rId4"/>
              </a:rPr>
              <a:t>http://www.debibliotheken.nl/fileadmin/documenten/belangenbehartiging/2015_toolkit-bibliotheek-maatschappelijk-hart_inspiratiesheet-educatie_kb-vob.pdf</a:t>
            </a: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7965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832" y="120577"/>
            <a:ext cx="8676168" cy="1285436"/>
          </a:xfrm>
        </p:spPr>
        <p:txBody>
          <a:bodyPr>
            <a:noAutofit/>
          </a:bodyPr>
          <a:lstStyle/>
          <a:p>
            <a:r>
              <a:rPr lang="en-AU" sz="2900" dirty="0">
                <a:solidFill>
                  <a:srgbClr val="FF0000"/>
                </a:solidFill>
              </a:rPr>
              <a:t>Activity 2.3. Beyond quality education, how might this programme indirectly support other SDGs?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083" y="1514167"/>
            <a:ext cx="3757767" cy="5113091"/>
          </a:xfrm>
        </p:spPr>
        <p:txBody>
          <a:bodyPr>
            <a:normAutofit fontScale="70000" lnSpcReduction="20000"/>
          </a:bodyPr>
          <a:lstStyle/>
          <a:p>
            <a:r>
              <a:rPr lang="en-AU" b="1" dirty="0" err="1"/>
              <a:t>Boekstart</a:t>
            </a:r>
            <a:r>
              <a:rPr lang="en-AU" b="1" dirty="0"/>
              <a:t> </a:t>
            </a:r>
            <a:r>
              <a:rPr lang="en-AU" dirty="0"/>
              <a:t>works with:</a:t>
            </a:r>
          </a:p>
          <a:p>
            <a:pPr lvl="1"/>
            <a:r>
              <a:rPr lang="en-AU" dirty="0"/>
              <a:t>Day care</a:t>
            </a:r>
          </a:p>
          <a:p>
            <a:pPr lvl="1"/>
            <a:r>
              <a:rPr lang="en-AU" dirty="0"/>
              <a:t>Healthcare centres</a:t>
            </a:r>
          </a:p>
          <a:p>
            <a:pPr lvl="1"/>
            <a:r>
              <a:rPr lang="en-AU" dirty="0"/>
              <a:t>Public libraries</a:t>
            </a:r>
          </a:p>
          <a:p>
            <a:pPr lvl="1"/>
            <a:r>
              <a:rPr lang="en-AU" dirty="0"/>
              <a:t>Primary schools</a:t>
            </a:r>
          </a:p>
          <a:p>
            <a:r>
              <a:rPr lang="en-AU" b="1" dirty="0" err="1"/>
              <a:t>Boekstart</a:t>
            </a:r>
            <a:r>
              <a:rPr lang="en-AU" dirty="0"/>
              <a:t> provides:</a:t>
            </a:r>
          </a:p>
          <a:p>
            <a:pPr lvl="1"/>
            <a:r>
              <a:rPr lang="en-AU" dirty="0"/>
              <a:t>Books</a:t>
            </a:r>
          </a:p>
          <a:p>
            <a:pPr lvl="1"/>
            <a:r>
              <a:rPr lang="en-AU" dirty="0"/>
              <a:t>Literacy training</a:t>
            </a:r>
          </a:p>
          <a:p>
            <a:r>
              <a:rPr lang="en-AU" b="1" dirty="0" err="1"/>
              <a:t>Boekstart</a:t>
            </a:r>
            <a:r>
              <a:rPr lang="en-AU" dirty="0"/>
              <a:t> reaches:</a:t>
            </a:r>
          </a:p>
          <a:p>
            <a:pPr lvl="1"/>
            <a:r>
              <a:rPr lang="en-AU" dirty="0"/>
              <a:t>75,000 children aged 0-4 per year </a:t>
            </a:r>
          </a:p>
          <a:p>
            <a:r>
              <a:rPr lang="en-AU" b="1" dirty="0" err="1"/>
              <a:t>Boekstart</a:t>
            </a:r>
            <a:r>
              <a:rPr lang="en-AU" dirty="0"/>
              <a:t> is supported by:</a:t>
            </a:r>
          </a:p>
          <a:p>
            <a:pPr lvl="1"/>
            <a:r>
              <a:rPr lang="en-AU" dirty="0"/>
              <a:t>National government</a:t>
            </a:r>
          </a:p>
          <a:p>
            <a:pPr lvl="1"/>
            <a:r>
              <a:rPr lang="en-AU" dirty="0"/>
              <a:t>Local government</a:t>
            </a:r>
          </a:p>
          <a:p>
            <a:r>
              <a:rPr lang="en-AU" b="1" dirty="0" err="1"/>
              <a:t>Boekstart</a:t>
            </a:r>
            <a:r>
              <a:rPr lang="en-AU" dirty="0"/>
              <a:t> aims:</a:t>
            </a:r>
          </a:p>
          <a:p>
            <a:pPr lvl="1"/>
            <a:r>
              <a:rPr lang="en-AU" dirty="0"/>
              <a:t>To establish long-term collaboration between organisations that support children’s literacy.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31218" y="1651819"/>
            <a:ext cx="3499827" cy="4525144"/>
          </a:xfrm>
        </p:spPr>
        <p:txBody>
          <a:bodyPr>
            <a:normAutofit fontScale="70000" lnSpcReduction="20000"/>
          </a:bodyPr>
          <a:lstStyle/>
          <a:p>
            <a:endParaRPr lang="en-AU" dirty="0"/>
          </a:p>
          <a:p>
            <a:endParaRPr lang="en-AU" dirty="0"/>
          </a:p>
          <a:p>
            <a:pPr marL="0" indent="0">
              <a:buNone/>
            </a:pPr>
            <a:r>
              <a:rPr lang="en-AU" sz="4000" dirty="0">
                <a:solidFill>
                  <a:srgbClr val="FF0000"/>
                </a:solidFill>
              </a:rPr>
              <a:t>Please work in your country or local regional groups</a:t>
            </a:r>
          </a:p>
          <a:p>
            <a:pPr marL="0" indent="0">
              <a:buNone/>
            </a:pPr>
            <a:endParaRPr lang="en-AU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AU" sz="4000" dirty="0">
                <a:solidFill>
                  <a:srgbClr val="FF0000"/>
                </a:solidFill>
              </a:rPr>
              <a:t>Record your ideas on sticky notes</a:t>
            </a:r>
          </a:p>
        </p:txBody>
      </p:sp>
    </p:spTree>
    <p:extLst>
      <p:ext uri="{BB962C8B-B14F-4D97-AF65-F5344CB8AC3E}">
        <p14:creationId xmlns:p14="http://schemas.microsoft.com/office/powerpoint/2010/main" val="97268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altLang="en-US">
              <a:ea typeface="ＭＳ Ｐゴシック" panose="020B0600070205080204" pitchFamily="34" charset="-128"/>
            </a:endParaRPr>
          </a:p>
        </p:txBody>
      </p:sp>
      <p:sp>
        <p:nvSpPr>
          <p:cNvPr id="5325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altLang="en-US">
              <a:ea typeface="ＭＳ Ｐゴシック" panose="020B0600070205080204" pitchFamily="34" charset="-128"/>
            </a:endParaRPr>
          </a:p>
        </p:txBody>
      </p:sp>
      <p:pic>
        <p:nvPicPr>
          <p:cNvPr id="53252" name="Picture 2" descr="http://www.progressfocusedapproach.com/wp-content/uploads/2013/09/discu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274638"/>
            <a:ext cx="5997575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128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73" y="365126"/>
            <a:ext cx="8068477" cy="1070269"/>
          </a:xfrm>
        </p:spPr>
        <p:txBody>
          <a:bodyPr/>
          <a:lstStyle/>
          <a:p>
            <a:r>
              <a:rPr lang="en-AU" dirty="0"/>
              <a:t>Other statements relating to Goal 4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371" t="50679" r="40214" b="30690"/>
          <a:stretch/>
        </p:blipFill>
        <p:spPr>
          <a:xfrm>
            <a:off x="7352996" y="118085"/>
            <a:ext cx="1557087" cy="17331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6873" y="5530058"/>
            <a:ext cx="8176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hlinkClick r:id="rId3"/>
              </a:rPr>
              <a:t>http://www.ifla.org/files/assets/hq/topics/libraries-development/documents/sdgs-insert.pdf</a:t>
            </a:r>
            <a:r>
              <a:rPr lang="en-AU" dirty="0"/>
              <a:t> 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59317" t="50864" r="6639" b="30690"/>
          <a:stretch/>
        </p:blipFill>
        <p:spPr>
          <a:xfrm>
            <a:off x="269680" y="1851192"/>
            <a:ext cx="8640403" cy="26332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6873" y="4745642"/>
            <a:ext cx="8573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/>
              <a:t>Note the focus of the messages that are expressed here</a:t>
            </a:r>
          </a:p>
        </p:txBody>
      </p:sp>
    </p:spTree>
    <p:extLst>
      <p:ext uri="{BB962C8B-B14F-4D97-AF65-F5344CB8AC3E}">
        <p14:creationId xmlns:p14="http://schemas.microsoft.com/office/powerpoint/2010/main" val="1893230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AP_Template" id="{19C3EDDF-65E2-4EB9-8731-BCAB101DCCDC}" vid="{F8E54871-5E8B-450E-9775-4F556650BE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1333</TotalTime>
  <Words>1905</Words>
  <Application>Microsoft Office PowerPoint</Application>
  <PresentationFormat>On-screen Show (4:3)</PresentationFormat>
  <Paragraphs>208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Century Gothic</vt:lpstr>
      <vt:lpstr>Garamond</vt:lpstr>
      <vt:lpstr>Office Theme</vt:lpstr>
      <vt:lpstr>Goal 4: Quality education</vt:lpstr>
      <vt:lpstr>Trainers: please use regionally relevant examples</vt:lpstr>
      <vt:lpstr>Example:  The Netherlands </vt:lpstr>
      <vt:lpstr>PowerPoint Presentation</vt:lpstr>
      <vt:lpstr>Elements of the Boekstart programme</vt:lpstr>
      <vt:lpstr>PowerPoint Presentation</vt:lpstr>
      <vt:lpstr>Activity 2.3. Beyond quality education, how might this programme indirectly support other SDGs?</vt:lpstr>
      <vt:lpstr>PowerPoint Presentation</vt:lpstr>
      <vt:lpstr>Other statements relating to Goal 4</vt:lpstr>
      <vt:lpstr>Goal 2: End hunger, achieve food security and improved nutrition and promote sustainable agriculture</vt:lpstr>
      <vt:lpstr>Example:  Libraries supporting farmers in Romania</vt:lpstr>
      <vt:lpstr>PowerPoint Presentation</vt:lpstr>
      <vt:lpstr>Other statements relating to Goal 2</vt:lpstr>
      <vt:lpstr>Activity 2.4. How do your libraries already contribute to the SDGs?</vt:lpstr>
      <vt:lpstr>PowerPoint Presentation</vt:lpstr>
      <vt:lpstr>Libraries are already contributing to SDG outcomes</vt:lpstr>
      <vt:lpstr>IFLA raising awareness:  ‘Connecting the next 4 billion'</vt:lpstr>
      <vt:lpstr>IFLA raising awareness: the IFLA, FAO &amp; COAR  e-forum</vt:lpstr>
      <vt:lpstr>Library associations can take the lead…</vt:lpstr>
      <vt:lpstr>Increase the community’s awareness</vt:lpstr>
      <vt:lpstr>Making the SDGs mainstream!</vt:lpstr>
      <vt:lpstr>Create an awareness campaign</vt:lpstr>
      <vt:lpstr>Many options for communication</vt:lpstr>
      <vt:lpstr>We love the SDGs!                          [5’10”]</vt:lpstr>
      <vt:lpstr>Activity 2.5.  Your awareness campaign</vt:lpstr>
      <vt:lpstr>PowerPoint Presentation</vt:lpstr>
      <vt:lpstr>Back home</vt:lpstr>
      <vt:lpstr>Contributing directly to IFLA’s advocacy role</vt:lpstr>
      <vt:lpstr>Making the most of this opportunity</vt:lpstr>
      <vt:lpstr>Summary</vt:lpstr>
      <vt:lpstr>PowerPoint Presentation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Evgeni Hristov</dc:creator>
  <cp:lastModifiedBy>Stephen Wyber</cp:lastModifiedBy>
  <cp:revision>127</cp:revision>
  <dcterms:created xsi:type="dcterms:W3CDTF">2016-09-06T09:01:44Z</dcterms:created>
  <dcterms:modified xsi:type="dcterms:W3CDTF">2021-01-26T14:01:07Z</dcterms:modified>
</cp:coreProperties>
</file>