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48" r:id="rId2"/>
    <p:sldId id="349" r:id="rId3"/>
    <p:sldId id="350" r:id="rId4"/>
    <p:sldId id="351" r:id="rId5"/>
    <p:sldId id="352" r:id="rId6"/>
    <p:sldId id="353" r:id="rId7"/>
    <p:sldId id="354" r:id="rId8"/>
    <p:sldId id="355" r:id="rId9"/>
    <p:sldId id="356" r:id="rId10"/>
    <p:sldId id="35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333" autoAdjust="0"/>
    <p:restoredTop sz="94660"/>
  </p:normalViewPr>
  <p:slideViewPr>
    <p:cSldViewPr snapToGrid="0">
      <p:cViewPr varScale="1">
        <p:scale>
          <a:sx n="44" d="100"/>
          <a:sy n="44" d="100"/>
        </p:scale>
        <p:origin x="36" y="5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44BB2-DFF4-4CEA-94B2-DD9327D57D0E}" type="datetimeFigureOut">
              <a:rPr lang="en-AU" smtClean="0"/>
              <a:t>26/01/2021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AEB5D-2614-46A2-B932-A47CA15055EB}" type="slidenum">
              <a:rPr lang="en-AU" smtClean="0"/>
              <a:t>‹#›</a:t>
            </a:fld>
            <a:endParaRPr lang="en-AU"/>
          </a:p>
        </p:txBody>
      </p:sp>
    </p:spTree>
    <p:extLst>
      <p:ext uri="{BB962C8B-B14F-4D97-AF65-F5344CB8AC3E}">
        <p14:creationId xmlns:p14="http://schemas.microsoft.com/office/powerpoint/2010/main" val="140479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And then on the afternoon of August 4</a:t>
            </a:r>
            <a:r>
              <a:rPr lang="en-US" altLang="en-US" baseline="30000"/>
              <a:t>th</a:t>
            </a:r>
            <a:r>
              <a:rPr lang="en-US" altLang="en-US"/>
              <a:t>…</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88B5058-7CD8-49CB-9461-C1543F3D420D}" type="slidenum">
              <a:rPr lang="en-GB" altLang="en-US"/>
              <a:pPr eaLnBrk="1" hangingPunct="1">
                <a:spcBef>
                  <a:spcPct val="0"/>
                </a:spcBef>
              </a:pPr>
              <a:t>1</a:t>
            </a:fld>
            <a:endParaRPr lang="en-GB" altLang="en-US"/>
          </a:p>
        </p:txBody>
      </p:sp>
    </p:spTree>
    <p:extLst>
      <p:ext uri="{BB962C8B-B14F-4D97-AF65-F5344CB8AC3E}">
        <p14:creationId xmlns:p14="http://schemas.microsoft.com/office/powerpoint/2010/main" val="225895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This is the 2030 Agenda (29 pages)</a:t>
            </a:r>
          </a:p>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577B298-CDB0-4487-9CF1-8FBE486B7E19}" type="slidenum">
              <a:rPr lang="en-GB" altLang="en-US"/>
              <a:pPr eaLnBrk="1" hangingPunct="1">
                <a:spcBef>
                  <a:spcPct val="0"/>
                </a:spcBef>
              </a:pPr>
              <a:t>2</a:t>
            </a:fld>
            <a:endParaRPr lang="en-GB" altLang="en-US"/>
          </a:p>
        </p:txBody>
      </p:sp>
    </p:spTree>
    <p:extLst>
      <p:ext uri="{BB962C8B-B14F-4D97-AF65-F5344CB8AC3E}">
        <p14:creationId xmlns:p14="http://schemas.microsoft.com/office/powerpoint/2010/main" val="368078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Talk about what we were advocating for in the last week - the inclusion of universal literacy – thanks to Lyon Declaration signatories’ work we got it in!</a:t>
            </a:r>
          </a:p>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5D165C6-4642-42C1-A2AF-B054DE08CC47}" type="slidenum">
              <a:rPr lang="en-GB" altLang="en-US"/>
              <a:pPr eaLnBrk="1" hangingPunct="1">
                <a:spcBef>
                  <a:spcPct val="0"/>
                </a:spcBef>
              </a:pPr>
              <a:t>3</a:t>
            </a:fld>
            <a:endParaRPr lang="en-GB" altLang="en-US"/>
          </a:p>
        </p:txBody>
      </p:sp>
    </p:spTree>
    <p:extLst>
      <p:ext uri="{BB962C8B-B14F-4D97-AF65-F5344CB8AC3E}">
        <p14:creationId xmlns:p14="http://schemas.microsoft.com/office/powerpoint/2010/main" val="121893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Run quickly through the goals at a high level</a:t>
            </a:r>
          </a:p>
          <a:p>
            <a:r>
              <a:rPr lang="en-GB" altLang="en-US"/>
              <a:t>Goals and Targets</a:t>
            </a:r>
          </a:p>
          <a:p>
            <a:r>
              <a:rPr lang="en-GB" altLang="en-US"/>
              <a:t>17 Goals (w/MDG comparison)</a:t>
            </a:r>
          </a:p>
          <a:p>
            <a:r>
              <a:rPr lang="en-GB" altLang="en-US"/>
              <a:t>169 Targets</a:t>
            </a:r>
          </a:p>
          <a:p>
            <a:r>
              <a:rPr lang="en-US" altLang="en-US"/>
              <a:t>Explain that there more than the MDGs because of the consultative way that the consultations progressed, and the ambition of the Member States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3C33DE8-8279-4BBD-A589-549C49D153AD}" type="slidenum">
              <a:rPr lang="en-GB" altLang="en-US"/>
              <a:pPr eaLnBrk="1" hangingPunct="1">
                <a:spcBef>
                  <a:spcPct val="0"/>
                </a:spcBef>
              </a:pPr>
              <a:t>4</a:t>
            </a:fld>
            <a:endParaRPr lang="en-GB" altLang="en-US"/>
          </a:p>
        </p:txBody>
      </p:sp>
    </p:spTree>
    <p:extLst>
      <p:ext uri="{BB962C8B-B14F-4D97-AF65-F5344CB8AC3E}">
        <p14:creationId xmlns:p14="http://schemas.microsoft.com/office/powerpoint/2010/main" val="48708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were some of the ones we were keeping an eye on in the negotiations – we always knew libraries could play a role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4F8F9BE-D12E-40D7-8E16-BA0D1AC00FCD}" type="slidenum">
              <a:rPr lang="en-GB" altLang="en-US"/>
              <a:pPr eaLnBrk="1" hangingPunct="1">
                <a:spcBef>
                  <a:spcPct val="0"/>
                </a:spcBef>
              </a:pPr>
              <a:t>5</a:t>
            </a:fld>
            <a:endParaRPr lang="en-GB" altLang="en-US"/>
          </a:p>
        </p:txBody>
      </p:sp>
    </p:spTree>
    <p:extLst>
      <p:ext uri="{BB962C8B-B14F-4D97-AF65-F5344CB8AC3E}">
        <p14:creationId xmlns:p14="http://schemas.microsoft.com/office/powerpoint/2010/main" val="388778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Jewel in the crown</a:t>
            </a:r>
          </a:p>
          <a:p>
            <a:r>
              <a:rPr lang="en-US" altLang="en-US"/>
              <a:t>Talk about how all Goals and Targets are going to be implemented at national levels – we must seize the moment and get included in national development plans</a:t>
            </a:r>
          </a:p>
          <a:p>
            <a:r>
              <a:rPr lang="en-US" altLang="en-US"/>
              <a:t>Direct to the next session for more information</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CB1375A-4E3A-4AA0-B618-9CEC8C70C846}" type="slidenum">
              <a:rPr lang="en-GB" altLang="en-US"/>
              <a:pPr eaLnBrk="1" hangingPunct="1">
                <a:spcBef>
                  <a:spcPct val="0"/>
                </a:spcBef>
              </a:pPr>
              <a:t>6</a:t>
            </a:fld>
            <a:endParaRPr lang="en-GB" altLang="en-US"/>
          </a:p>
        </p:txBody>
      </p:sp>
    </p:spTree>
    <p:extLst>
      <p:ext uri="{BB962C8B-B14F-4D97-AF65-F5344CB8AC3E}">
        <p14:creationId xmlns:p14="http://schemas.microsoft.com/office/powerpoint/2010/main" val="271564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Talk through slide</a:t>
            </a:r>
          </a:p>
          <a:p>
            <a:r>
              <a:rPr lang="en-US" altLang="en-US"/>
              <a:t>Talk about how it brought new allies to our side</a:t>
            </a:r>
          </a:p>
          <a:p>
            <a:r>
              <a:rPr lang="en-US" altLang="en-US"/>
              <a:t>Talk about how it helped library representatives at national level start a conversation</a:t>
            </a:r>
          </a:p>
          <a:p>
            <a:r>
              <a:rPr lang="en-US" altLang="en-US"/>
              <a:t>Talk about how it gave visibility to our issues, and ultimately libraries, in development conversations wherever post-2015 was being discussed</a:t>
            </a:r>
          </a:p>
          <a:p>
            <a:r>
              <a:rPr lang="en-US" altLang="en-US"/>
              <a:t>Talk about how Lyon Declaration gave IFLA a mandate to take our issues to UN Member States – it gave us confidence</a:t>
            </a:r>
          </a:p>
          <a:p>
            <a:r>
              <a:rPr lang="en-US" altLang="en-US"/>
              <a:t>At the beginning we needed a piece of paper to wave in the air at the right person, at the right moment – but it turned out to be way more than that</a:t>
            </a:r>
          </a:p>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DD93ADD-3DB1-469C-993C-C04E1D9DBFB7}" type="slidenum">
              <a:rPr lang="en-GB" altLang="en-US"/>
              <a:pPr eaLnBrk="1" hangingPunct="1">
                <a:spcBef>
                  <a:spcPct val="0"/>
                </a:spcBef>
              </a:pPr>
              <a:t>7</a:t>
            </a:fld>
            <a:endParaRPr lang="en-GB" altLang="en-US"/>
          </a:p>
        </p:txBody>
      </p:sp>
    </p:spTree>
    <p:extLst>
      <p:ext uri="{BB962C8B-B14F-4D97-AF65-F5344CB8AC3E}">
        <p14:creationId xmlns:p14="http://schemas.microsoft.com/office/powerpoint/2010/main" val="76416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Talk to slide – Summit at the end of the month</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77A56BB-445F-4FCD-8450-CFA869EE2340}" type="slidenum">
              <a:rPr lang="en-GB" altLang="en-US"/>
              <a:pPr eaLnBrk="1" hangingPunct="1">
                <a:spcBef>
                  <a:spcPct val="0"/>
                </a:spcBef>
              </a:pPr>
              <a:t>8</a:t>
            </a:fld>
            <a:endParaRPr lang="en-GB" altLang="en-US"/>
          </a:p>
        </p:txBody>
      </p:sp>
    </p:spTree>
    <p:extLst>
      <p:ext uri="{BB962C8B-B14F-4D97-AF65-F5344CB8AC3E}">
        <p14:creationId xmlns:p14="http://schemas.microsoft.com/office/powerpoint/2010/main" val="382998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And I’ll leave it there – some of the 589 organisations who have signed the Declaration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ADFAF1E-FC46-4D0E-9630-EC3F209233D8}" type="slidenum">
              <a:rPr lang="en-GB" altLang="en-US"/>
              <a:pPr eaLnBrk="1" hangingPunct="1">
                <a:spcBef>
                  <a:spcPct val="0"/>
                </a:spcBef>
              </a:pPr>
              <a:t>9</a:t>
            </a:fld>
            <a:endParaRPr lang="en-GB" altLang="en-US"/>
          </a:p>
        </p:txBody>
      </p:sp>
    </p:spTree>
    <p:extLst>
      <p:ext uri="{BB962C8B-B14F-4D97-AF65-F5344CB8AC3E}">
        <p14:creationId xmlns:p14="http://schemas.microsoft.com/office/powerpoint/2010/main" val="400729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28077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18488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270136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4" name="Rectangle 3"/>
          <p:cNvSpPr/>
          <p:nvPr userDrawn="1"/>
        </p:nvSpPr>
        <p:spPr>
          <a:xfrm>
            <a:off x="0" y="0"/>
            <a:ext cx="1524000" cy="6858000"/>
          </a:xfrm>
          <a:prstGeom prst="rect">
            <a:avLst/>
          </a:prstGeom>
          <a:gradFill flip="none" rotWithShape="1">
            <a:gsLst>
              <a:gs pos="9000">
                <a:srgbClr val="9BC341"/>
              </a:gs>
              <a:gs pos="68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Z:\ppt\logo_ifla_text_smal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144463"/>
            <a:ext cx="285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4"/>
          </p:nvPr>
        </p:nvSpPr>
        <p:spPr>
          <a:xfrm>
            <a:off x="1643042" y="884621"/>
            <a:ext cx="7143800" cy="615553"/>
          </a:xfrm>
          <a:noFill/>
          <a:ln w="19050" cap="flat" cmpd="sng">
            <a:noFill/>
            <a:round/>
          </a:ln>
        </p:spPr>
        <p:txBody>
          <a:bodyPr rIns="36000">
            <a:spAutoFit/>
          </a:bodyPr>
          <a:lstStyle>
            <a:lvl1pPr marL="72000" indent="0" algn="l">
              <a:buNone/>
              <a:defRPr sz="3400" baseline="0">
                <a:solidFill>
                  <a:srgbClr val="008195"/>
                </a:solidFill>
                <a:latin typeface="Minion Pro" pitchFamily="18" charset="0"/>
                <a:cs typeface="Arial" pitchFamily="34" charset="0"/>
              </a:defRPr>
            </a:lvl1pPr>
          </a:lstStyle>
          <a:p>
            <a:pPr lvl="0"/>
            <a:r>
              <a:rPr lang="en-US" dirty="0"/>
              <a:t>Click to edit Master text styles</a:t>
            </a:r>
          </a:p>
        </p:txBody>
      </p:sp>
      <p:sp>
        <p:nvSpPr>
          <p:cNvPr id="11" name="Text Placeholder 10"/>
          <p:cNvSpPr>
            <a:spLocks noGrp="1"/>
          </p:cNvSpPr>
          <p:nvPr>
            <p:ph type="body" sz="quarter" idx="13"/>
          </p:nvPr>
        </p:nvSpPr>
        <p:spPr>
          <a:xfrm>
            <a:off x="1643042" y="1714488"/>
            <a:ext cx="7081838" cy="4429156"/>
          </a:xfrm>
        </p:spPr>
        <p:txBody>
          <a:bodyPr/>
          <a:lstStyle>
            <a:lvl1pPr>
              <a:defRPr sz="2800" baseline="0">
                <a:solidFill>
                  <a:srgbClr val="005432"/>
                </a:solidFill>
                <a:latin typeface="Minion Pro" pitchFamily="18" charset="0"/>
                <a:cs typeface="Arial" pitchFamily="34" charset="0"/>
              </a:defRPr>
            </a:lvl1pPr>
            <a:lvl2pPr>
              <a:defRPr sz="2600" baseline="0">
                <a:solidFill>
                  <a:srgbClr val="005432"/>
                </a:solidFill>
                <a:latin typeface="Minion Pro" pitchFamily="18" charset="0"/>
                <a:cs typeface="Arial" pitchFamily="34" charset="0"/>
              </a:defRPr>
            </a:lvl2pPr>
            <a:lvl3pPr>
              <a:defRPr>
                <a:solidFill>
                  <a:srgbClr val="005432"/>
                </a:solidFill>
                <a:latin typeface="Minion Pro" pitchFamily="18" charset="0"/>
                <a:cs typeface="Arial" pitchFamily="34" charset="0"/>
              </a:defRPr>
            </a:lvl3pPr>
            <a:lvl4pPr>
              <a:defRPr>
                <a:solidFill>
                  <a:srgbClr val="005432"/>
                </a:solidFill>
                <a:latin typeface="Minion Pro" pitchFamily="18" charset="0"/>
                <a:cs typeface="Arial" pitchFamily="34" charset="0"/>
              </a:defRPr>
            </a:lvl4pPr>
            <a:lvl5pPr>
              <a:defRPr>
                <a:solidFill>
                  <a:srgbClr val="005432"/>
                </a:solidFill>
                <a:latin typeface="Minion Pro" pitchFamily="18"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123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415548"/>
            <a:ext cx="9143999" cy="4424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6" descr="https://www.one.org/wp-content/themes/one_2014/library/images/goal-icons/goals-wheel-soli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957" y="6469134"/>
            <a:ext cx="335280" cy="335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63193" y="6378656"/>
            <a:ext cx="6481828" cy="425758"/>
          </a:xfrm>
          <a:prstGeom prst="rect">
            <a:avLst/>
          </a:prstGeom>
          <a:noFill/>
        </p:spPr>
        <p:txBody>
          <a:bodyPr wrap="square">
            <a:spAutoFit/>
          </a:bodyPr>
          <a:lstStyle/>
          <a:p>
            <a:pPr>
              <a:lnSpc>
                <a:spcPts val="2600"/>
              </a:lnSpc>
            </a:pPr>
            <a:r>
              <a:rPr lang="en-US" sz="1050" b="1" dirty="0">
                <a:solidFill>
                  <a:schemeClr val="bg1"/>
                </a:solidFill>
                <a:latin typeface="Century Gothic" panose="020B0502020202020204" pitchFamily="34" charset="0"/>
              </a:rPr>
              <a:t>LIBRARIES, DEVELOPMENT,  AND THE UN 2030 AGENDA</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26090" b="50645"/>
          <a:stretch/>
        </p:blipFill>
        <p:spPr>
          <a:xfrm>
            <a:off x="8091315" y="6491257"/>
            <a:ext cx="838060" cy="206650"/>
          </a:xfrm>
          <a:prstGeom prst="rect">
            <a:avLst/>
          </a:prstGeom>
        </p:spPr>
      </p:pic>
    </p:spTree>
    <p:extLst>
      <p:ext uri="{BB962C8B-B14F-4D97-AF65-F5344CB8AC3E}">
        <p14:creationId xmlns:p14="http://schemas.microsoft.com/office/powerpoint/2010/main" val="20675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92F06-4F8E-49A7-8A63-A9456FB5695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72020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A92F06-4F8E-49A7-8A63-A9456FB56953}"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6488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92F06-4F8E-49A7-8A63-A9456FB56953}"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20136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A92F06-4F8E-49A7-8A63-A9456FB56953}"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91930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92F06-4F8E-49A7-8A63-A9456FB56953}"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53037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92F06-4F8E-49A7-8A63-A9456FB56953}"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367894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92F06-4F8E-49A7-8A63-A9456FB56953}"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300383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92F06-4F8E-49A7-8A63-A9456FB56953}" type="datetimeFigureOut">
              <a:rPr lang="en-US" smtClean="0"/>
              <a:t>1/26/2021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BD2C-4CF5-44ED-BF53-E9EED32451B7}" type="slidenum">
              <a:rPr lang="en-US" smtClean="0"/>
              <a:t>‹#›</a:t>
            </a:fld>
            <a:endParaRPr lang="en-US"/>
          </a:p>
        </p:txBody>
      </p:sp>
    </p:spTree>
    <p:extLst>
      <p:ext uri="{BB962C8B-B14F-4D97-AF65-F5344CB8AC3E}">
        <p14:creationId xmlns:p14="http://schemas.microsoft.com/office/powerpoint/2010/main" val="3749709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sustainabledevelopment.un.org/content/documents/7891TRANSFORMING%20OUR%20WORLD.pdf"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lyondeclaration.org/" TargetMode="External"/><Relationship Id="rId7" Type="http://schemas.openxmlformats.org/officeDocument/2006/relationships/hyperlink" Target="http://www.beyond2015.org/sites/default/files/EN%20Beyond%202015%20Policy%20to%20Action%20Toolkit.pdf" TargetMode="External"/><Relationship Id="rId2" Type="http://schemas.openxmlformats.org/officeDocument/2006/relationships/hyperlink" Target="http://www.ifla.org/publications/ifla-statement-on-libraries-and-development" TargetMode="External"/><Relationship Id="rId1" Type="http://schemas.openxmlformats.org/officeDocument/2006/relationships/slideLayout" Target="../slideLayouts/slideLayout2.xml"/><Relationship Id="rId6" Type="http://schemas.openxmlformats.org/officeDocument/2006/relationships/hyperlink" Target="http://unsdsn.org/wp-content/uploads/2015/12/151211-getting-started-guide-FINAL-PDF-.pdf" TargetMode="External"/><Relationship Id="rId5" Type="http://schemas.openxmlformats.org/officeDocument/2006/relationships/hyperlink" Target="https://sustainabledevelopment.un.org/sdgs" TargetMode="External"/><Relationship Id="rId4" Type="http://schemas.openxmlformats.org/officeDocument/2006/relationships/hyperlink" Target="https://sustainabledevelopment.un.org/content/documents/21252030%20Agenda%20for%20Sustainable%20Development%20web.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ustainabledevelopment.un.or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ifla.org/libraries-development"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ww.beyondaccess.net/" TargetMode="External"/></Relationships>
</file>

<file path=ppt/slides/_rels/slide9.xml.rels><?xml version="1.0" encoding="UTF-8" standalone="yes"?>
<Relationships xmlns="http://schemas.openxmlformats.org/package/2006/relationships"><Relationship Id="rId26" Type="http://schemas.openxmlformats.org/officeDocument/2006/relationships/image" Target="../media/image29.jpeg"/><Relationship Id="rId21" Type="http://schemas.openxmlformats.org/officeDocument/2006/relationships/image" Target="../media/image24.jpeg"/><Relationship Id="rId34" Type="http://schemas.openxmlformats.org/officeDocument/2006/relationships/image" Target="../media/image37.jpeg"/><Relationship Id="rId42" Type="http://schemas.openxmlformats.org/officeDocument/2006/relationships/image" Target="../media/image45.png"/><Relationship Id="rId47" Type="http://schemas.openxmlformats.org/officeDocument/2006/relationships/oleObject" Target="../embeddings/oleObject1.bin"/><Relationship Id="rId50" Type="http://schemas.openxmlformats.org/officeDocument/2006/relationships/image" Target="../media/image52.jpeg"/><Relationship Id="rId55" Type="http://schemas.openxmlformats.org/officeDocument/2006/relationships/image" Target="../media/image57.png"/><Relationship Id="rId63" Type="http://schemas.openxmlformats.org/officeDocument/2006/relationships/image" Target="../media/image65.jpeg"/><Relationship Id="rId68" Type="http://schemas.openxmlformats.org/officeDocument/2006/relationships/image" Target="../media/image70.jpeg"/><Relationship Id="rId7" Type="http://schemas.openxmlformats.org/officeDocument/2006/relationships/image" Target="../media/image10.png"/><Relationship Id="rId2" Type="http://schemas.openxmlformats.org/officeDocument/2006/relationships/notesSlide" Target="../notesSlides/notesSlide9.xml"/><Relationship Id="rId16" Type="http://schemas.openxmlformats.org/officeDocument/2006/relationships/image" Target="../media/image19.png"/><Relationship Id="rId29" Type="http://schemas.openxmlformats.org/officeDocument/2006/relationships/image" Target="../media/image32.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jpeg"/><Relationship Id="rId37" Type="http://schemas.openxmlformats.org/officeDocument/2006/relationships/image" Target="../media/image40.jpeg"/><Relationship Id="rId40" Type="http://schemas.openxmlformats.org/officeDocument/2006/relationships/image" Target="../media/image43.jpeg"/><Relationship Id="rId45" Type="http://schemas.openxmlformats.org/officeDocument/2006/relationships/image" Target="../media/image48.png"/><Relationship Id="rId53" Type="http://schemas.openxmlformats.org/officeDocument/2006/relationships/image" Target="../media/image55.jpeg"/><Relationship Id="rId58" Type="http://schemas.openxmlformats.org/officeDocument/2006/relationships/image" Target="../media/image60.jpeg"/><Relationship Id="rId66" Type="http://schemas.openxmlformats.org/officeDocument/2006/relationships/image" Target="../media/image68.jpeg"/><Relationship Id="rId5" Type="http://schemas.openxmlformats.org/officeDocument/2006/relationships/image" Target="../media/image8.jpeg"/><Relationship Id="rId61" Type="http://schemas.openxmlformats.org/officeDocument/2006/relationships/image" Target="../media/image63.jpeg"/><Relationship Id="rId19" Type="http://schemas.openxmlformats.org/officeDocument/2006/relationships/image" Target="../media/image22.jpe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jpeg"/><Relationship Id="rId30" Type="http://schemas.openxmlformats.org/officeDocument/2006/relationships/image" Target="../media/image33.png"/><Relationship Id="rId35" Type="http://schemas.openxmlformats.org/officeDocument/2006/relationships/image" Target="../media/image38.jpeg"/><Relationship Id="rId43" Type="http://schemas.openxmlformats.org/officeDocument/2006/relationships/image" Target="../media/image46.wmf"/><Relationship Id="rId48" Type="http://schemas.openxmlformats.org/officeDocument/2006/relationships/image" Target="../media/image50.png"/><Relationship Id="rId56" Type="http://schemas.openxmlformats.org/officeDocument/2006/relationships/image" Target="../media/image58.jpeg"/><Relationship Id="rId64" Type="http://schemas.openxmlformats.org/officeDocument/2006/relationships/image" Target="../media/image66.jpeg"/><Relationship Id="rId8" Type="http://schemas.openxmlformats.org/officeDocument/2006/relationships/image" Target="../media/image11.jpeg"/><Relationship Id="rId51" Type="http://schemas.openxmlformats.org/officeDocument/2006/relationships/image" Target="../media/image53.jpeg"/><Relationship Id="rId3" Type="http://schemas.openxmlformats.org/officeDocument/2006/relationships/image" Target="../media/image6.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png"/><Relationship Id="rId38" Type="http://schemas.openxmlformats.org/officeDocument/2006/relationships/image" Target="../media/image41.jpeg"/><Relationship Id="rId46" Type="http://schemas.openxmlformats.org/officeDocument/2006/relationships/image" Target="../media/image49.png"/><Relationship Id="rId59" Type="http://schemas.openxmlformats.org/officeDocument/2006/relationships/image" Target="../media/image61.jpeg"/><Relationship Id="rId67" Type="http://schemas.openxmlformats.org/officeDocument/2006/relationships/image" Target="../media/image69.jpeg"/><Relationship Id="rId20" Type="http://schemas.openxmlformats.org/officeDocument/2006/relationships/image" Target="../media/image23.jpeg"/><Relationship Id="rId41" Type="http://schemas.openxmlformats.org/officeDocument/2006/relationships/image" Target="../media/image44.png"/><Relationship Id="rId54" Type="http://schemas.openxmlformats.org/officeDocument/2006/relationships/image" Target="../media/image56.png"/><Relationship Id="rId62" Type="http://schemas.openxmlformats.org/officeDocument/2006/relationships/image" Target="../media/image64.jpeg"/><Relationship Id="rId1" Type="http://schemas.openxmlformats.org/officeDocument/2006/relationships/slideLayout" Target="../slideLayouts/slideLayout12.xml"/><Relationship Id="rId6" Type="http://schemas.openxmlformats.org/officeDocument/2006/relationships/image" Target="../media/image9.jpeg"/><Relationship Id="rId15" Type="http://schemas.openxmlformats.org/officeDocument/2006/relationships/image" Target="../media/image18.jpeg"/><Relationship Id="rId23" Type="http://schemas.openxmlformats.org/officeDocument/2006/relationships/image" Target="../media/image26.png"/><Relationship Id="rId28" Type="http://schemas.openxmlformats.org/officeDocument/2006/relationships/image" Target="../media/image31.jpeg"/><Relationship Id="rId36" Type="http://schemas.openxmlformats.org/officeDocument/2006/relationships/image" Target="../media/image39.png"/><Relationship Id="rId49" Type="http://schemas.openxmlformats.org/officeDocument/2006/relationships/image" Target="../media/image51.png"/><Relationship Id="rId57" Type="http://schemas.openxmlformats.org/officeDocument/2006/relationships/image" Target="../media/image59.jpeg"/><Relationship Id="rId10" Type="http://schemas.openxmlformats.org/officeDocument/2006/relationships/image" Target="../media/image13.png"/><Relationship Id="rId31" Type="http://schemas.openxmlformats.org/officeDocument/2006/relationships/image" Target="../media/image34.jpeg"/><Relationship Id="rId44" Type="http://schemas.openxmlformats.org/officeDocument/2006/relationships/image" Target="../media/image47.jpeg"/><Relationship Id="rId52" Type="http://schemas.openxmlformats.org/officeDocument/2006/relationships/image" Target="../media/image54.jpeg"/><Relationship Id="rId60" Type="http://schemas.openxmlformats.org/officeDocument/2006/relationships/image" Target="../media/image62.jpeg"/><Relationship Id="rId65" Type="http://schemas.openxmlformats.org/officeDocument/2006/relationships/image" Target="../media/image67.jpeg"/><Relationship Id="rId4" Type="http://schemas.openxmlformats.org/officeDocument/2006/relationships/image" Target="../media/image7.png"/><Relationship Id="rId9" Type="http://schemas.openxmlformats.org/officeDocument/2006/relationships/image" Target="../media/image12.jpeg"/><Relationship Id="rId13" Type="http://schemas.openxmlformats.org/officeDocument/2006/relationships/image" Target="../media/image16.jpeg"/><Relationship Id="rId18" Type="http://schemas.openxmlformats.org/officeDocument/2006/relationships/image" Target="../media/image21.png"/><Relationship Id="rId3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Unknown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266700" y="59436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800">
                <a:latin typeface="Arial" panose="020B0604020202020204" pitchFamily="34" charset="0"/>
                <a:hlinkClick r:id="rId4"/>
              </a:rPr>
              <a:t>https://sustainabledevelopment.un.org/content/documents/7891TRANSFORMING%20OUR%20WORLD.pdf</a:t>
            </a:r>
            <a:r>
              <a:rPr lang="en-US" altLang="en-US" sz="1800">
                <a:latin typeface="Arial" panose="020B0604020202020204" pitchFamily="34" charset="0"/>
              </a:rPr>
              <a:t> </a:t>
            </a:r>
          </a:p>
        </p:txBody>
      </p:sp>
    </p:spTree>
    <p:extLst>
      <p:ext uri="{BB962C8B-B14F-4D97-AF65-F5344CB8AC3E}">
        <p14:creationId xmlns:p14="http://schemas.microsoft.com/office/powerpoint/2010/main" val="89972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978"/>
            <a:ext cx="7886700" cy="1325563"/>
          </a:xfrm>
        </p:spPr>
        <p:txBody>
          <a:bodyPr/>
          <a:lstStyle/>
          <a:p>
            <a:r>
              <a:rPr lang="en-AU" dirty="0"/>
              <a:t>Relevant documents</a:t>
            </a:r>
          </a:p>
        </p:txBody>
      </p:sp>
      <p:sp>
        <p:nvSpPr>
          <p:cNvPr id="3" name="Content Placeholder 2"/>
          <p:cNvSpPr>
            <a:spLocks noGrp="1"/>
          </p:cNvSpPr>
          <p:nvPr>
            <p:ph idx="1"/>
          </p:nvPr>
        </p:nvSpPr>
        <p:spPr>
          <a:xfrm>
            <a:off x="628650" y="1523540"/>
            <a:ext cx="7886700" cy="5014911"/>
          </a:xfrm>
        </p:spPr>
        <p:txBody>
          <a:bodyPr>
            <a:normAutofit fontScale="62500" lnSpcReduction="20000"/>
          </a:bodyPr>
          <a:lstStyle/>
          <a:p>
            <a:pPr marL="0" indent="0">
              <a:lnSpc>
                <a:spcPct val="100000"/>
              </a:lnSpc>
              <a:buNone/>
            </a:pPr>
            <a:r>
              <a:rPr lang="en-AU" dirty="0"/>
              <a:t>IFLA (2013). </a:t>
            </a:r>
            <a:r>
              <a:rPr lang="en-AU" i="1" dirty="0"/>
              <a:t>Statement on Libraries and Development</a:t>
            </a:r>
          </a:p>
          <a:p>
            <a:pPr marL="0" indent="0">
              <a:lnSpc>
                <a:spcPct val="100000"/>
              </a:lnSpc>
              <a:buNone/>
            </a:pPr>
            <a:r>
              <a:rPr lang="en-AU" dirty="0">
                <a:hlinkClick r:id="rId2"/>
              </a:rPr>
              <a:t>http://www.ifla.org/publications/ifla-statement-on-libraries-and-development</a:t>
            </a:r>
            <a:r>
              <a:rPr lang="en-AU" dirty="0"/>
              <a:t> </a:t>
            </a:r>
          </a:p>
          <a:p>
            <a:pPr marL="0" indent="0">
              <a:lnSpc>
                <a:spcPct val="100000"/>
              </a:lnSpc>
              <a:buNone/>
            </a:pPr>
            <a:r>
              <a:rPr lang="en-AU" dirty="0"/>
              <a:t>IFLA (2014). </a:t>
            </a:r>
            <a:r>
              <a:rPr lang="en-AU" i="1" dirty="0"/>
              <a:t>The Lyon Declaration on Access to Information and Development</a:t>
            </a:r>
            <a:br>
              <a:rPr lang="en-AU" dirty="0"/>
            </a:br>
            <a:r>
              <a:rPr lang="en-AU" dirty="0">
                <a:hlinkClick r:id="rId3"/>
              </a:rPr>
              <a:t>www.lyondeclaration.org</a:t>
            </a:r>
            <a:r>
              <a:rPr lang="en-AU" dirty="0"/>
              <a:t> </a:t>
            </a:r>
          </a:p>
          <a:p>
            <a:pPr marL="0" indent="0">
              <a:lnSpc>
                <a:spcPct val="100000"/>
              </a:lnSpc>
              <a:buNone/>
            </a:pPr>
            <a:r>
              <a:rPr lang="en-AU" dirty="0"/>
              <a:t>UN (2015). </a:t>
            </a:r>
            <a:r>
              <a:rPr lang="en-AU" i="1" dirty="0"/>
              <a:t>Transforming our world: The 2030 Agenda for sustainable development </a:t>
            </a:r>
            <a:br>
              <a:rPr lang="en-AU" b="1" dirty="0"/>
            </a:br>
            <a:r>
              <a:rPr lang="en-AU" u="sng" dirty="0">
                <a:hlinkClick r:id="rId4"/>
              </a:rPr>
              <a:t>https://sustainabledevelopment.un.org/content/documents/21252030%20Agenda%20for%20Sustainable%20Development%20web.pdf</a:t>
            </a:r>
            <a:endParaRPr lang="en-AU" u="sng" dirty="0"/>
          </a:p>
          <a:p>
            <a:pPr marL="0" indent="0">
              <a:lnSpc>
                <a:spcPct val="100000"/>
              </a:lnSpc>
              <a:buNone/>
            </a:pPr>
            <a:r>
              <a:rPr lang="en-AU" dirty="0"/>
              <a:t>Website: </a:t>
            </a:r>
            <a:r>
              <a:rPr lang="en-AU" dirty="0">
                <a:hlinkClick r:id="rId5"/>
              </a:rPr>
              <a:t>https://sustainabledevelopment.un.org/sdgs</a:t>
            </a:r>
            <a:r>
              <a:rPr lang="en-AU" dirty="0"/>
              <a:t> </a:t>
            </a:r>
          </a:p>
          <a:p>
            <a:pPr marL="0" indent="0">
              <a:lnSpc>
                <a:spcPct val="100000"/>
              </a:lnSpc>
              <a:buNone/>
            </a:pPr>
            <a:r>
              <a:rPr lang="en-AU" dirty="0"/>
              <a:t>Sustainable Development Solutions Network (SDSN) (2015). </a:t>
            </a:r>
            <a:r>
              <a:rPr lang="en-AU" i="1" dirty="0"/>
              <a:t>Getting started with the SDGs: A guide for stakeholders</a:t>
            </a:r>
            <a:br>
              <a:rPr lang="en-AU" b="1" dirty="0"/>
            </a:br>
            <a:r>
              <a:rPr lang="en-AU" u="sng" dirty="0">
                <a:hlinkClick r:id="rId6"/>
              </a:rPr>
              <a:t>http://unsdsn.org/wp-content/uploads/2015/12/151211-getting-started-guide-FINAL-PDF-.pdf</a:t>
            </a:r>
            <a:endParaRPr lang="en-AU" u="sng" dirty="0"/>
          </a:p>
          <a:p>
            <a:pPr marL="0" indent="0">
              <a:lnSpc>
                <a:spcPct val="100000"/>
              </a:lnSpc>
              <a:buNone/>
            </a:pPr>
            <a:r>
              <a:rPr lang="en-AU" dirty="0"/>
              <a:t>Beyond 2015: From policy to action toolkit (NB case studies)</a:t>
            </a:r>
            <a:br>
              <a:rPr lang="en-AU" b="1" dirty="0"/>
            </a:br>
            <a:r>
              <a:rPr lang="en-AU" u="sng" dirty="0">
                <a:hlinkClick r:id="rId7"/>
              </a:rPr>
              <a:t>http://www.beyond2015.org/sites/default/files/EN%20Beyond%202015%20Policy%20to%20Action%20Toolkit.pdf</a:t>
            </a:r>
            <a:endParaRPr lang="en-AU" dirty="0"/>
          </a:p>
        </p:txBody>
      </p:sp>
    </p:spTree>
    <p:extLst>
      <p:ext uri="{BB962C8B-B14F-4D97-AF65-F5344CB8AC3E}">
        <p14:creationId xmlns:p14="http://schemas.microsoft.com/office/powerpoint/2010/main" val="302098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p:cNvSpPr>
            <a:spLocks noGrp="1"/>
          </p:cNvSpPr>
          <p:nvPr>
            <p:ph type="body" sz="quarter" idx="14"/>
          </p:nvPr>
        </p:nvSpPr>
        <p:spPr>
          <a:xfrm>
            <a:off x="1643063" y="884238"/>
            <a:ext cx="7143750" cy="1243012"/>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r>
              <a:rPr lang="en-GB" altLang="en-US"/>
              <a:t>The UN 2030 Agenda</a:t>
            </a:r>
          </a:p>
          <a:p>
            <a:pPr marL="71438"/>
            <a:endParaRPr lang="en-GB" altLang="en-US"/>
          </a:p>
        </p:txBody>
      </p:sp>
      <p:sp>
        <p:nvSpPr>
          <p:cNvPr id="24579" name="Text Placeholder 2"/>
          <p:cNvSpPr>
            <a:spLocks noGrp="1"/>
          </p:cNvSpPr>
          <p:nvPr>
            <p:ph type="body" sz="quarter" idx="13"/>
          </p:nvPr>
        </p:nvSpPr>
        <p:spPr>
          <a:xfrm>
            <a:off x="1828800" y="1905000"/>
            <a:ext cx="7081838" cy="4429125"/>
          </a:xfrm>
        </p:spPr>
        <p:txBody>
          <a:bodyPr/>
          <a:lstStyle/>
          <a:p>
            <a:r>
              <a:rPr lang="en-GB" altLang="en-US"/>
              <a:t>Preamble</a:t>
            </a:r>
          </a:p>
          <a:p>
            <a:r>
              <a:rPr lang="en-GB" altLang="en-US"/>
              <a:t>Declaration</a:t>
            </a:r>
          </a:p>
          <a:p>
            <a:r>
              <a:rPr lang="en-GB" altLang="en-US"/>
              <a:t>Sustainable Development Goals</a:t>
            </a:r>
          </a:p>
          <a:p>
            <a:r>
              <a:rPr lang="en-GB" altLang="en-US"/>
              <a:t>Means of Implementation and Global Partnership</a:t>
            </a:r>
          </a:p>
          <a:p>
            <a:r>
              <a:rPr lang="en-GB" altLang="en-US"/>
              <a:t>Follow-up and Review</a:t>
            </a:r>
          </a:p>
          <a:p>
            <a:endParaRPr lang="en-GB" altLang="en-US"/>
          </a:p>
          <a:p>
            <a:pPr algn="r">
              <a:buFont typeface="Arial" panose="020B0604020202020204" pitchFamily="34" charset="0"/>
              <a:buNone/>
            </a:pPr>
            <a:r>
              <a:rPr lang="en-GB" altLang="en-US">
                <a:hlinkClick r:id="rId3"/>
              </a:rPr>
              <a:t>https://sustainabledevelopment.un.org</a:t>
            </a:r>
            <a:r>
              <a:rPr lang="en-GB" altLang="en-US"/>
              <a:t> </a:t>
            </a:r>
          </a:p>
        </p:txBody>
      </p:sp>
    </p:spTree>
    <p:extLst>
      <p:ext uri="{BB962C8B-B14F-4D97-AF65-F5344CB8AC3E}">
        <p14:creationId xmlns:p14="http://schemas.microsoft.com/office/powerpoint/2010/main" val="314858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creenshot 2015-08-11 11.33.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p:cNvSpPr txBox="1">
            <a:spLocks noChangeArrowheads="1"/>
          </p:cNvSpPr>
          <p:nvPr/>
        </p:nvSpPr>
        <p:spPr bwMode="auto">
          <a:xfrm>
            <a:off x="1905000" y="4572000"/>
            <a:ext cx="2209800" cy="381000"/>
          </a:xfrm>
          <a:prstGeom prst="rect">
            <a:avLst/>
          </a:prstGeom>
          <a:solidFill>
            <a:schemeClr val="bg1">
              <a:alpha val="0"/>
            </a:schemeClr>
          </a:solidFill>
          <a:ln w="25400">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92634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type="body" sz="quarter" idx="14"/>
          </p:nvPr>
        </p:nvSpPr>
        <p:spPr>
          <a:xfrm>
            <a:off x="1643063" y="884238"/>
            <a:ext cx="7143750" cy="615950"/>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r>
              <a:rPr lang="en-US" altLang="en-US"/>
              <a:t>Sustainable Development Goals</a:t>
            </a:r>
          </a:p>
        </p:txBody>
      </p:sp>
      <p:sp>
        <p:nvSpPr>
          <p:cNvPr id="26627" name="Text Placeholder 2"/>
          <p:cNvSpPr>
            <a:spLocks noGrp="1"/>
          </p:cNvSpPr>
          <p:nvPr>
            <p:ph type="body" sz="quarter" idx="13"/>
          </p:nvPr>
        </p:nvSpPr>
        <p:spPr>
          <a:xfrm>
            <a:off x="1676400" y="1524000"/>
            <a:ext cx="7081838" cy="5143500"/>
          </a:xfrm>
          <a:solidFill>
            <a:schemeClr val="bg1"/>
          </a:solidFill>
        </p:spPr>
        <p:txBody>
          <a:bodyPr/>
          <a:lstStyle/>
          <a:p>
            <a:r>
              <a:rPr lang="en-GB" altLang="en-US" sz="1100"/>
              <a:t>Goal 1. End poverty in all its forms everywhere</a:t>
            </a:r>
          </a:p>
          <a:p>
            <a:r>
              <a:rPr lang="en-GB" altLang="en-US" sz="1100"/>
              <a:t>Goal 2. End hunger, achieve food security and improved nutrition, and promote sustainable agriculture</a:t>
            </a:r>
          </a:p>
          <a:p>
            <a:r>
              <a:rPr lang="en-GB" altLang="en-US" sz="1100"/>
              <a:t>Goal 3. Ensure healthy lives and promote well-being for all at all ages</a:t>
            </a:r>
          </a:p>
          <a:p>
            <a:r>
              <a:rPr lang="en-GB" altLang="en-US" sz="1100"/>
              <a:t>Goal 4. Ensure inclusive and equitable quality education and promote life-long learning opportunities for all</a:t>
            </a:r>
          </a:p>
          <a:p>
            <a:r>
              <a:rPr lang="en-GB" altLang="en-US" sz="1100"/>
              <a:t>Goal 5. Achieve gender equality and empower all women and girls</a:t>
            </a:r>
          </a:p>
          <a:p>
            <a:r>
              <a:rPr lang="en-GB" altLang="en-US" sz="1100"/>
              <a:t>Goal 6. Ensure availability and sustainable management of water and sanitation for all</a:t>
            </a:r>
          </a:p>
          <a:p>
            <a:r>
              <a:rPr lang="en-GB" altLang="en-US" sz="1100"/>
              <a:t>Goal 7. Ensure access to affordable, reliable, sustainable, and modern energy for all</a:t>
            </a:r>
          </a:p>
          <a:p>
            <a:r>
              <a:rPr lang="en-GB" altLang="en-US" sz="1100"/>
              <a:t>Goal 8. Promote sustained, inclusive and sustainable economic growth, full and productive employment and decent work for all</a:t>
            </a:r>
          </a:p>
          <a:p>
            <a:r>
              <a:rPr lang="en-GB" altLang="en-US" sz="1100"/>
              <a:t>Goal 9. Build resilient infrastructure, promote inclusive and sustainable industrialization and foster innovation</a:t>
            </a:r>
          </a:p>
          <a:p>
            <a:r>
              <a:rPr lang="en-GB" altLang="en-US" sz="1100"/>
              <a:t>Goal 10. Reduce inequality within and among countries</a:t>
            </a:r>
          </a:p>
          <a:p>
            <a:r>
              <a:rPr lang="en-GB" altLang="en-US" sz="1100"/>
              <a:t>Goal 11. Make cities and human settlements inclusive, safe, resilient and sustainable </a:t>
            </a:r>
          </a:p>
          <a:p>
            <a:r>
              <a:rPr lang="en-GB" altLang="en-US" sz="1100"/>
              <a:t>Goal 12. Ensure sustainable consumption and production patterns</a:t>
            </a:r>
          </a:p>
          <a:p>
            <a:r>
              <a:rPr lang="en-GB" altLang="en-US" sz="1100"/>
              <a:t>Goal 13. Take urgent action to combat climate change and its impacts*</a:t>
            </a:r>
          </a:p>
          <a:p>
            <a:r>
              <a:rPr lang="en-GB" altLang="en-US" sz="1100"/>
              <a:t>Goal 14. Conserve and sustainably use the oceans, seas and marine resources for sustainable development</a:t>
            </a:r>
          </a:p>
          <a:p>
            <a:r>
              <a:rPr lang="en-GB" altLang="en-US" sz="1100"/>
              <a:t>Goal 15. Protect, restore and promote sustainable use of terrestrial ecosystems, sustainably manage forests, combat desertification, and halt and reverse land degradation and halt biodiversity loss</a:t>
            </a:r>
          </a:p>
          <a:p>
            <a:r>
              <a:rPr lang="en-GB" altLang="en-US" sz="1100"/>
              <a:t>Goal 16. Promote peaceful and inclusive societies for sustainable development, provide access to justice for all and build effective, accountable and inclusive institutions at all levels</a:t>
            </a:r>
          </a:p>
          <a:p>
            <a:r>
              <a:rPr lang="en-GB" altLang="en-US" sz="1100"/>
              <a:t>Goal 17. Strengthen the means of implementation and revitalize the global partnership for sustainable development</a:t>
            </a:r>
          </a:p>
          <a:p>
            <a:pPr>
              <a:buFont typeface="Arial" panose="020B0604020202020204" pitchFamily="34" charset="0"/>
              <a:buNone/>
            </a:pPr>
            <a:endParaRPr lang="en-US" altLang="en-US" sz="1100"/>
          </a:p>
        </p:txBody>
      </p:sp>
      <p:sp>
        <p:nvSpPr>
          <p:cNvPr id="26628" name="TextBox 3"/>
          <p:cNvSpPr txBox="1">
            <a:spLocks noChangeArrowheads="1"/>
          </p:cNvSpPr>
          <p:nvPr/>
        </p:nvSpPr>
        <p:spPr bwMode="auto">
          <a:xfrm>
            <a:off x="2514600" y="64770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Minion Pro" pitchFamily="18"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Minion Pro" pitchFamily="18"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Minion Pro" pitchFamily="18"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Minion Pro" pitchFamily="18"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Minion Pro"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inion Pro"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inion Pro"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inion Pro"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inion Pro" pitchFamily="18" charset="0"/>
                <a:ea typeface="ＭＳ Ｐゴシック" panose="020B0600070205080204" pitchFamily="34" charset="-128"/>
              </a:defRPr>
            </a:lvl9pPr>
          </a:lstStyle>
          <a:p>
            <a:pPr algn="r" eaLnBrk="1" hangingPunct="1">
              <a:spcBef>
                <a:spcPct val="0"/>
              </a:spcBef>
              <a:buFontTx/>
              <a:buNone/>
            </a:pPr>
            <a:r>
              <a:rPr lang="en-US" altLang="en-US" sz="1800" u="sng">
                <a:latin typeface="Arial" panose="020B0604020202020204" pitchFamily="34" charset="0"/>
              </a:rPr>
              <a:t>https://sustainabledevelopment.un.org</a:t>
            </a:r>
            <a:endParaRPr lang="en-US" altLang="en-US" sz="1800">
              <a:latin typeface="Arial" panose="020B0604020202020204" pitchFamily="34" charset="0"/>
            </a:endParaRPr>
          </a:p>
        </p:txBody>
      </p:sp>
    </p:spTree>
    <p:extLst>
      <p:ext uri="{BB962C8B-B14F-4D97-AF65-F5344CB8AC3E}">
        <p14:creationId xmlns:p14="http://schemas.microsoft.com/office/powerpoint/2010/main" val="385003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
          <p:cNvSpPr>
            <a:spLocks noGrp="1"/>
          </p:cNvSpPr>
          <p:nvPr>
            <p:ph type="body" sz="quarter" idx="14"/>
          </p:nvPr>
        </p:nvSpPr>
        <p:spPr>
          <a:xfrm>
            <a:off x="1643063" y="884238"/>
            <a:ext cx="7143750" cy="615950"/>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r>
              <a:rPr lang="en-US" altLang="en-US"/>
              <a:t>Selected Goals and Targets</a:t>
            </a:r>
          </a:p>
        </p:txBody>
      </p:sp>
      <p:sp>
        <p:nvSpPr>
          <p:cNvPr id="27651" name="Text Placeholder 2"/>
          <p:cNvSpPr>
            <a:spLocks noGrp="1"/>
          </p:cNvSpPr>
          <p:nvPr>
            <p:ph type="body" sz="quarter" idx="13"/>
          </p:nvPr>
        </p:nvSpPr>
        <p:spPr>
          <a:xfrm>
            <a:off x="1643063" y="1714500"/>
            <a:ext cx="7081837" cy="4429125"/>
          </a:xfrm>
        </p:spPr>
        <p:txBody>
          <a:bodyPr/>
          <a:lstStyle/>
          <a:p>
            <a:r>
              <a:rPr lang="en-GB" altLang="en-US" sz="1400" b="1"/>
              <a:t>Goal 2:</a:t>
            </a:r>
            <a:r>
              <a:rPr lang="en-GB" altLang="en-US" sz="1400"/>
              <a:t> </a:t>
            </a:r>
            <a:r>
              <a:rPr lang="en-GB" altLang="en-US" sz="1400" b="1"/>
              <a:t>End hunger, achieve food security and improved nutrition, and promote sustainable agriculture</a:t>
            </a:r>
            <a:endParaRPr lang="en-GB" altLang="en-US" sz="1400"/>
          </a:p>
          <a:p>
            <a:pPr lvl="1"/>
            <a:r>
              <a:rPr lang="en-GB" altLang="en-US" sz="1200" b="1">
                <a:ea typeface="ＭＳ Ｐゴシック" panose="020B0600070205080204" pitchFamily="34" charset="-128"/>
              </a:rPr>
              <a:t>Target 2.3 </a:t>
            </a:r>
            <a:r>
              <a:rPr lang="en-GB" altLang="en-US" sz="1200">
                <a:ea typeface="ＭＳ Ｐゴシック" panose="020B0600070205080204" pitchFamily="34" charset="-128"/>
              </a:rPr>
              <a:t>by 2030 double the agricultural productivity and the incomes of small-scale food producers, particularly women, indigenous peoples, family farmers, pastoralists and fishers, including through secure and equal access to land, other productive resources and inputs, knowledge, financial services, markets, and opportunities for value addition and non-farm employment</a:t>
            </a:r>
          </a:p>
          <a:p>
            <a:r>
              <a:rPr lang="en-GB" altLang="en-US" sz="1400" b="1"/>
              <a:t>Goal 3: Ensure healthy lives and promote well-being for all at all ages. </a:t>
            </a:r>
            <a:endParaRPr lang="en-GB" altLang="en-US" sz="1400"/>
          </a:p>
          <a:p>
            <a:pPr lvl="1"/>
            <a:r>
              <a:rPr lang="en-GB" altLang="en-US" sz="1200">
                <a:ea typeface="ＭＳ Ｐゴシック" panose="020B0600070205080204" pitchFamily="34" charset="-128"/>
              </a:rPr>
              <a:t>3.1 by 2030 reduce the global maternal mortality ratio to less than 70 per 100,000 live births </a:t>
            </a:r>
          </a:p>
          <a:p>
            <a:r>
              <a:rPr lang="en-GB" altLang="en-US" sz="1400" b="1"/>
              <a:t>Goal 4: Ensure inclusive and equitable quality education and promote life-long learning opportunities for all. </a:t>
            </a:r>
            <a:endParaRPr lang="en-GB" altLang="en-US" sz="1400"/>
          </a:p>
          <a:p>
            <a:pPr lvl="1"/>
            <a:r>
              <a:rPr lang="en-GB" altLang="en-US" sz="1200">
                <a:ea typeface="ＭＳ Ｐゴシック" panose="020B0600070205080204" pitchFamily="34" charset="-128"/>
              </a:rPr>
              <a:t>4.6 by 2030 ensure that all youth and at least x% of adults, both men and women, achieve literacy and numeracy </a:t>
            </a:r>
          </a:p>
          <a:p>
            <a:r>
              <a:rPr lang="en-GB" altLang="en-US" sz="1400" b="1"/>
              <a:t>Goal 5: Achieve gender equality and empower all women and girls</a:t>
            </a:r>
            <a:endParaRPr lang="en-GB" altLang="en-US" sz="1400"/>
          </a:p>
          <a:p>
            <a:pPr lvl="1"/>
            <a:r>
              <a:rPr lang="en-GB" altLang="en-US" sz="1200">
                <a:ea typeface="ＭＳ Ｐゴシック" panose="020B0600070205080204" pitchFamily="34" charset="-128"/>
              </a:rPr>
              <a:t>5b. enhance the use of enabling technologies, in particular ICT, to promote women’s empowerment </a:t>
            </a:r>
          </a:p>
          <a:p>
            <a:r>
              <a:rPr lang="en-GB" altLang="en-US" sz="1400" b="1"/>
              <a:t>Goal 11: Make cities and human settlements inclusive, safe, resilient and sustainable</a:t>
            </a:r>
            <a:endParaRPr lang="en-GB" altLang="en-US" sz="1400"/>
          </a:p>
          <a:p>
            <a:pPr lvl="1"/>
            <a:r>
              <a:rPr lang="en-GB" altLang="en-US" sz="1200">
                <a:ea typeface="ＭＳ Ｐゴシック" panose="020B0600070205080204" pitchFamily="34" charset="-128"/>
              </a:rPr>
              <a:t>11.4 strengthen efforts to protect and safeguard the world’s cultural and natural heritage</a:t>
            </a:r>
          </a:p>
          <a:p>
            <a:endParaRPr lang="en-US" altLang="en-US" sz="1000"/>
          </a:p>
        </p:txBody>
      </p:sp>
    </p:spTree>
    <p:extLst>
      <p:ext uri="{BB962C8B-B14F-4D97-AF65-F5344CB8AC3E}">
        <p14:creationId xmlns:p14="http://schemas.microsoft.com/office/powerpoint/2010/main" val="240097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p:cNvSpPr>
            <a:spLocks noGrp="1"/>
          </p:cNvSpPr>
          <p:nvPr>
            <p:ph type="body" sz="quarter" idx="14"/>
          </p:nvPr>
        </p:nvSpPr>
        <p:spPr>
          <a:xfrm>
            <a:off x="1600200" y="914400"/>
            <a:ext cx="7143750" cy="2874963"/>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r>
              <a:rPr lang="en-US" altLang="en-US" sz="2800" b="1"/>
              <a:t>Goal 16: Promote peaceful and inclusive societies for sustainable development, provide access to justice for all and build effective, accountable and inclusive institutions at all levels </a:t>
            </a:r>
          </a:p>
          <a:p>
            <a:pPr marL="71438"/>
            <a:endParaRPr lang="en-US" altLang="en-US"/>
          </a:p>
        </p:txBody>
      </p:sp>
      <p:sp>
        <p:nvSpPr>
          <p:cNvPr id="28675" name="Text Placeholder 2"/>
          <p:cNvSpPr>
            <a:spLocks noGrp="1"/>
          </p:cNvSpPr>
          <p:nvPr>
            <p:ph type="body" sz="quarter" idx="13"/>
          </p:nvPr>
        </p:nvSpPr>
        <p:spPr>
          <a:xfrm>
            <a:off x="1600200" y="3276600"/>
            <a:ext cx="7081838" cy="4429125"/>
          </a:xfrm>
        </p:spPr>
        <p:txBody>
          <a:bodyPr/>
          <a:lstStyle/>
          <a:p>
            <a:pPr marL="342900" lvl="1" indent="-342900">
              <a:buFont typeface="Arial" panose="020B0604020202020204" pitchFamily="34" charset="0"/>
              <a:buNone/>
            </a:pPr>
            <a:r>
              <a:rPr lang="en-GB" altLang="en-US" sz="2400">
                <a:ea typeface="ＭＳ Ｐゴシック" panose="020B0600070205080204" pitchFamily="34" charset="-128"/>
              </a:rPr>
              <a:t>Target 16.10:</a:t>
            </a:r>
          </a:p>
          <a:p>
            <a:pPr marL="342900" lvl="1" indent="-342900">
              <a:buFont typeface="Arial" panose="020B0604020202020204" pitchFamily="34" charset="0"/>
              <a:buNone/>
            </a:pPr>
            <a:r>
              <a:rPr lang="en-GB" altLang="en-US" sz="2400">
                <a:ea typeface="ＭＳ Ｐゴシック" panose="020B0600070205080204" pitchFamily="34" charset="-128"/>
              </a:rPr>
              <a:t>“Ensure public access to information and protect fundamental freedoms, in accordance with national legislation and international agreements”</a:t>
            </a:r>
          </a:p>
          <a:p>
            <a:endParaRPr lang="en-US" altLang="en-US"/>
          </a:p>
        </p:txBody>
      </p:sp>
    </p:spTree>
    <p:extLst>
      <p:ext uri="{BB962C8B-B14F-4D97-AF65-F5344CB8AC3E}">
        <p14:creationId xmlns:p14="http://schemas.microsoft.com/office/powerpoint/2010/main" val="381278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4"/>
          <p:cNvSpPr>
            <a:spLocks noGrp="1"/>
          </p:cNvSpPr>
          <p:nvPr>
            <p:ph type="body" sz="quarter" idx="14"/>
          </p:nvPr>
        </p:nvSpPr>
        <p:spPr>
          <a:xfrm>
            <a:off x="1643063" y="884238"/>
            <a:ext cx="7143750" cy="615950"/>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r>
              <a:rPr lang="en-US" altLang="en-US"/>
              <a:t>Impact of the Lyon Declaration</a:t>
            </a:r>
          </a:p>
        </p:txBody>
      </p:sp>
      <p:sp>
        <p:nvSpPr>
          <p:cNvPr id="29699" name="Text Placeholder 3"/>
          <p:cNvSpPr>
            <a:spLocks noGrp="1"/>
          </p:cNvSpPr>
          <p:nvPr>
            <p:ph type="body" sz="quarter" idx="13"/>
          </p:nvPr>
        </p:nvSpPr>
        <p:spPr>
          <a:xfrm>
            <a:off x="1643063" y="1714500"/>
            <a:ext cx="7081837" cy="4429125"/>
          </a:xfrm>
        </p:spPr>
        <p:txBody>
          <a:bodyPr/>
          <a:lstStyle/>
          <a:p>
            <a:r>
              <a:rPr lang="en-US" altLang="en-US" sz="1600"/>
              <a:t>589 Signatories</a:t>
            </a:r>
          </a:p>
          <a:p>
            <a:r>
              <a:rPr lang="en-US" altLang="en-US" sz="1600"/>
              <a:t>72% library organisations, 28% outside of library sector</a:t>
            </a:r>
          </a:p>
          <a:p>
            <a:r>
              <a:rPr lang="en-US" altLang="en-US" sz="1600"/>
              <a:t>Development NGOs, technology sector, media</a:t>
            </a:r>
          </a:p>
          <a:p>
            <a:pPr lvl="1"/>
            <a:r>
              <a:rPr lang="en-GB" altLang="en-US" sz="1600">
                <a:ea typeface="ＭＳ Ｐゴシック" panose="020B0600070205080204" pitchFamily="34" charset="-128"/>
              </a:rPr>
              <a:t>Europe: 211 -36%</a:t>
            </a:r>
          </a:p>
          <a:p>
            <a:pPr lvl="1"/>
            <a:r>
              <a:rPr lang="en-GB" altLang="en-US" sz="1600">
                <a:ea typeface="ＭＳ Ｐゴシック" panose="020B0600070205080204" pitchFamily="34" charset="-128"/>
              </a:rPr>
              <a:t>North America: 50 – 8.5%</a:t>
            </a:r>
          </a:p>
          <a:p>
            <a:pPr lvl="1"/>
            <a:r>
              <a:rPr lang="en-GB" altLang="en-US" sz="1600">
                <a:ea typeface="ＭＳ Ｐゴシック" panose="020B0600070205080204" pitchFamily="34" charset="-128"/>
              </a:rPr>
              <a:t>South America:  73 – 13%</a:t>
            </a:r>
          </a:p>
          <a:p>
            <a:pPr lvl="1"/>
            <a:r>
              <a:rPr lang="en-GB" altLang="en-US" sz="1600">
                <a:ea typeface="ＭＳ Ｐゴシック" panose="020B0600070205080204" pitchFamily="34" charset="-128"/>
              </a:rPr>
              <a:t>Africa: 48 – 8.5%</a:t>
            </a:r>
          </a:p>
          <a:p>
            <a:pPr lvl="1"/>
            <a:r>
              <a:rPr lang="en-GB" altLang="en-US" sz="1600">
                <a:ea typeface="ＭＳ Ｐゴシック" panose="020B0600070205080204" pitchFamily="34" charset="-128"/>
              </a:rPr>
              <a:t>Asia: 94 – 17%</a:t>
            </a:r>
          </a:p>
          <a:p>
            <a:pPr lvl="1"/>
            <a:r>
              <a:rPr lang="en-GB" altLang="en-US" sz="1600">
                <a:ea typeface="ＭＳ Ｐゴシック" panose="020B0600070205080204" pitchFamily="34" charset="-128"/>
              </a:rPr>
              <a:t>International: 90 – 16%</a:t>
            </a:r>
          </a:p>
          <a:p>
            <a:pPr lvl="1"/>
            <a:r>
              <a:rPr lang="en-GB" altLang="en-US" sz="1600">
                <a:ea typeface="ＭＳ Ｐゴシック" panose="020B0600070205080204" pitchFamily="34" charset="-128"/>
              </a:rPr>
              <a:t>Industry: 5 – 1%</a:t>
            </a:r>
          </a:p>
          <a:p>
            <a:r>
              <a:rPr lang="en-GB" altLang="en-US" sz="1800"/>
              <a:t>Lyon, Milan</a:t>
            </a:r>
          </a:p>
        </p:txBody>
      </p:sp>
    </p:spTree>
    <p:extLst>
      <p:ext uri="{BB962C8B-B14F-4D97-AF65-F5344CB8AC3E}">
        <p14:creationId xmlns:p14="http://schemas.microsoft.com/office/powerpoint/2010/main" val="237684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1"/>
          <p:cNvSpPr>
            <a:spLocks noGrp="1"/>
          </p:cNvSpPr>
          <p:nvPr>
            <p:ph type="body" sz="quarter" idx="14"/>
          </p:nvPr>
        </p:nvSpPr>
        <p:spPr>
          <a:xfrm>
            <a:off x="1643063" y="884238"/>
            <a:ext cx="7143750" cy="615950"/>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r>
              <a:rPr lang="en-GB" altLang="en-US"/>
              <a:t>What do we do next? </a:t>
            </a:r>
          </a:p>
        </p:txBody>
      </p:sp>
      <p:sp>
        <p:nvSpPr>
          <p:cNvPr id="30723" name="Text Placeholder 2"/>
          <p:cNvSpPr>
            <a:spLocks noGrp="1"/>
          </p:cNvSpPr>
          <p:nvPr>
            <p:ph type="body" sz="quarter" idx="13"/>
          </p:nvPr>
        </p:nvSpPr>
        <p:spPr>
          <a:xfrm>
            <a:off x="1643063" y="1714500"/>
            <a:ext cx="7081837" cy="4429125"/>
          </a:xfrm>
        </p:spPr>
        <p:txBody>
          <a:bodyPr/>
          <a:lstStyle/>
          <a:p>
            <a:r>
              <a:rPr lang="en-GB" altLang="en-US" sz="2000"/>
              <a:t>Learn to speak the language of development</a:t>
            </a:r>
          </a:p>
          <a:p>
            <a:pPr lvl="1"/>
            <a:r>
              <a:rPr lang="en-US" altLang="en-US" sz="2000">
                <a:ea typeface="ＭＳ Ｐゴシック" panose="020B0600070205080204" pitchFamily="34" charset="-128"/>
                <a:hlinkClick r:id="rId3"/>
              </a:rPr>
              <a:t>http://www.ifla.org/libraries-development</a:t>
            </a:r>
            <a:r>
              <a:rPr lang="en-US" altLang="en-US" sz="2000">
                <a:ea typeface="ＭＳ Ｐゴシック" panose="020B0600070205080204" pitchFamily="34" charset="-128"/>
              </a:rPr>
              <a:t> </a:t>
            </a:r>
          </a:p>
          <a:p>
            <a:pPr lvl="1"/>
            <a:r>
              <a:rPr lang="en-GB" altLang="en-US" sz="2000">
                <a:ea typeface="ＭＳ Ｐゴシック" panose="020B0600070205080204" pitchFamily="34" charset="-128"/>
                <a:hlinkClick r:id="rId4"/>
              </a:rPr>
              <a:t>www.beyondaccess.net</a:t>
            </a:r>
            <a:endParaRPr lang="en-GB" altLang="en-US" sz="2000">
              <a:ea typeface="ＭＳ Ｐゴシック" panose="020B0600070205080204" pitchFamily="34" charset="-128"/>
            </a:endParaRPr>
          </a:p>
          <a:p>
            <a:r>
              <a:rPr lang="en-GB" altLang="en-US" sz="2000"/>
              <a:t>Familiarise yourself with the SDGs – where do you think library services can contribute?</a:t>
            </a:r>
          </a:p>
          <a:p>
            <a:r>
              <a:rPr lang="en-GB" altLang="en-US" sz="2000"/>
              <a:t>Look at the priorities for development in your country, and assess where to pitch libraries’ role</a:t>
            </a:r>
          </a:p>
          <a:p>
            <a:r>
              <a:rPr lang="en-GB" altLang="en-US" sz="2000"/>
              <a:t>Build cross-sector alliances with development organisations to solve problems – think outside the library community</a:t>
            </a:r>
          </a:p>
          <a:p>
            <a:r>
              <a:rPr lang="en-GB" altLang="en-US" sz="2000"/>
              <a:t>Actively engage with policymakers to get libraries incorporated into national development plans</a:t>
            </a:r>
          </a:p>
          <a:p>
            <a:pPr>
              <a:buFont typeface="Arial" panose="020B0604020202020204" pitchFamily="34" charset="0"/>
              <a:buNone/>
            </a:pPr>
            <a:endParaRPr lang="en-GB" altLang="en-US" sz="2000"/>
          </a:p>
        </p:txBody>
      </p:sp>
    </p:spTree>
    <p:extLst>
      <p:ext uri="{BB962C8B-B14F-4D97-AF65-F5344CB8AC3E}">
        <p14:creationId xmlns:p14="http://schemas.microsoft.com/office/powerpoint/2010/main" val="151653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G:\IFLA HQ files\Strategic Plan\Strategic planning 2010+\Key Initiatives 2011 - 2014\Key Initiative 3 - Outreach\Post 2015 Development Agenda\Lyon Declaration\Lyon Declaration\Logos\ActiveW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52400"/>
            <a:ext cx="1074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descr="G:\IFLA HQ files\Strategic Plan\Strategic planning 2010+\Key Initiatives 2011 - 2014\Key Initiative 3 - Outreach\Post 2015 Development Agenda\Lyon Declaration\Lyon Declaration\Logos\ADB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525" y="809625"/>
            <a:ext cx="893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G:\IFLA HQ files\Strategic Plan\Strategic planning 2010+\Key Initiatives 2011 - 2014\Key Initiative 3 - Outreach\Post 2015 Development Agenda\Lyon Declaration\Lyon Declaration\Logos\AfricaFreedomofInformationCent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988" y="152400"/>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G:\IFLA HQ files\Strategic Plan\Strategic planning 2010+\Key Initiatives 2011 - 2014\Key Initiative 3 - Outreach\Post 2015 Development Agenda\Lyon Declaration\Lyon Declaration\Logos\AMAR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8096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agen 1" descr="logo_aragon"/>
          <p:cNvPicPr preferRelativeResize="0">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11525" y="8096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descr="G:\IFLA HQ files\Strategic Plan\Strategic planning 2010+\Key Initiatives 2011 - 2014\Key Initiative 3 - Outreach\Post 2015 Development Agenda\Lyon Declaration\Lyon Declaration\Logos\AsociacionAndaluzadebibliotecario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1425" y="168275"/>
            <a:ext cx="312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0" descr="G:\IFLA HQ files\Strategic Plan\Strategic planning 2010+\Key Initiatives 2011 - 2014\Key Initiative 3 - Outreach\Post 2015 Development Agenda\Lyon Declaration\Lyon Declaration\Logos\AssociationdesBibliothecairesdeFrance.jpg"/>
          <p:cNvPicPr>
            <a:picLocks noChangeAspect="1" noChangeArrowheads="1"/>
          </p:cNvPicPr>
          <p:nvPr/>
        </p:nvPicPr>
        <p:blipFill>
          <a:blip r:embed="rId9">
            <a:extLst>
              <a:ext uri="{28A0092B-C50C-407E-A947-70E740481C1C}">
                <a14:useLocalDpi xmlns:a14="http://schemas.microsoft.com/office/drawing/2010/main" val="0"/>
              </a:ext>
            </a:extLst>
          </a:blip>
          <a:srcRect l="59290" r="2"/>
          <a:stretch>
            <a:fillRect/>
          </a:stretch>
        </p:blipFill>
        <p:spPr bwMode="auto">
          <a:xfrm>
            <a:off x="1550988" y="1371600"/>
            <a:ext cx="1050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1" descr="G:\IFLA HQ files\Strategic Plan\Strategic planning 2010+\Key Initiatives 2011 - 2014\Key Initiative 3 - Outreach\Post 2015 Development Agenda\Lyon Declaration\Lyon Declaration\Logos\AssociationofResearchLibrarie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150" y="1371600"/>
            <a:ext cx="2178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2" descr="G:\IFLA HQ files\Strategic Plan\Strategic planning 2010+\Key Initiatives 2011 - 2014\Key Initiative 3 - Outreach\Post 2015 Development Agenda\Lyon Declaration\Lyon Declaration\Logos\AustrianNationalLibrary.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0763" y="2667000"/>
            <a:ext cx="1155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3" descr="G:\IFLA HQ files\Strategic Plan\Strategic planning 2010+\Key Initiatives 2011 - 2014\Key Initiative 3 - Outreach\Post 2015 Development Agenda\Lyon Declaration\Lyon Declaration\Logos\BibliothecariiMedicinaeFenniaery.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1638" y="1682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4" descr="G:\IFLA HQ files\Strategic Plan\Strategic planning 2010+\Key Initiatives 2011 - 2014\Key Initiative 3 - Outreach\Post 2015 Development Agenda\Lyon Declaration\Lyon Declaration\Logos\Bytesforall.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1150" y="809625"/>
            <a:ext cx="35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5" descr="G:\IFLA HQ files\Strategic Plan\Strategic planning 2010+\Key Initiatives 2011 - 2014\Key Initiative 3 - Outreach\Post 2015 Development Agenda\Lyon Declaration\Lyon Declaration\Logos\CambodianCentreforHumanRights.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49675" y="809625"/>
            <a:ext cx="1119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6" descr="G:\IFLA HQ files\Strategic Plan\Strategic planning 2010+\Key Initiatives 2011 - 2014\Key Initiative 3 - Outreach\Post 2015 Development Agenda\Lyon Declaration\Lyon Declaration\Logos\CanadianJournalistsforfreeexpression.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8413" y="809625"/>
            <a:ext cx="631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7" descr="G:\IFLA HQ files\Strategic Plan\Strategic planning 2010+\Key Initiatives 2011 - 2014\Key Initiative 3 - Outreach\Post 2015 Development Agenda\Lyon Declaration\Lyon Declaration\Logos\CDNL.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0988" y="2022475"/>
            <a:ext cx="860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8" descr="G:\IFLA HQ files\Strategic Plan\Strategic planning 2010+\Key Initiatives 2011 - 2014\Key Initiative 3 - Outreach\Post 2015 Development Agenda\Lyon Declaration\Lyon Declaration\Logos\CENL.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72038" y="2005013"/>
            <a:ext cx="7921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19" descr="G:\IFLA HQ files\Strategic Plan\Strategic planning 2010+\Key Initiatives 2011 - 2014\Key Initiative 3 - Outreach\Post 2015 Development Agenda\Lyon Declaration\Lyon Declaration\Logos\CentreforMediaFreedomandResponsibility.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22925" y="1371600"/>
            <a:ext cx="1370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20" descr="G:\IFLA HQ files\Strategic Plan\Strategic planning 2010+\Key Initiatives 2011 - 2014\Key Initiative 3 - Outreach\Post 2015 Development Agenda\Lyon Declaration\Lyon Declaration\Logos\Cfibd.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15338" y="1371600"/>
            <a:ext cx="201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22" descr="G:\IFLA HQ files\Strategic Plan\Strategic planning 2010+\Key Initiatives 2011 - 2014\Key Initiative 3 - Outreach\Post 2015 Development Agenda\Lyon Declaration\Lyon Declaration\Logos\Communi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41600" y="2022475"/>
            <a:ext cx="1593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23" descr="G:\IFLA HQ files\Strategic Plan\Strategic planning 2010+\Key Initiatives 2011 - 2014\Key Initiative 3 - Outreach\Post 2015 Development Agenda\Lyon Declaration\Lyon Declaration\Logos\CONPAB-IES.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65638" y="1971675"/>
            <a:ext cx="273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24" descr="G:\IFLA HQ files\Strategic Plan\Strategic planning 2010+\Key Initiatives 2011 - 2014\Key Initiative 3 - Outreach\Post 2015 Development Agenda\Lyon Declaration\Lyon Declaration\Logos\DanishPubliLibraryManagers.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26138" y="809625"/>
            <a:ext cx="57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25" descr="G:\IFLA HQ files\Strategic Plan\Strategic planning 2010+\Key Initiatives 2011 - 2014\Key Initiative 3 - Outreach\Post 2015 Development Agenda\Lyon Declaration\Lyon Declaration\Logos\Derechosdigitales.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10563" y="388620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26" descr="G:\IFLA HQ files\Strategic Plan\Strategic planning 2010+\Key Initiatives 2011 - 2014\Key Initiative 3 - Outreach\Post 2015 Development Agenda\Lyon Declaration\Lyon Declaration\Logos\EASE.ti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03900" y="1971675"/>
            <a:ext cx="296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27" descr="G:\IFLA HQ files\Strategic Plan\Strategic planning 2010+\Key Initiatives 2011 - 2014\Key Initiative 3 - Outreach\Post 2015 Development Agenda\Lyon Declaration\Lyon Declaration\Logos\EIFL.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49700" y="3276600"/>
            <a:ext cx="703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28" descr="G:\IFLA HQ files\Strategic Plan\Strategic planning 2010+\Key Initiatives 2011 - 2014\Key Initiative 3 - Outreach\Post 2015 Development Agenda\Lyon Declaration\Lyon Declaration\Logos\ENSSIB.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66088" y="168275"/>
            <a:ext cx="8524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29" descr="G:\IFLA HQ files\Strategic Plan\Strategic planning 2010+\Key Initiatives 2011 - 2014\Key Initiative 3 - Outreach\Post 2015 Development Agenda\Lyon Declaration\Lyon Declaration\Logos\EstonianLibrariansAssociation.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322763" y="2667000"/>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30" descr="G:\IFLA HQ files\Strategic Plan\Strategic planning 2010+\Key Initiatives 2011 - 2014\Key Initiative 3 - Outreach\Post 2015 Development Agenda\Lyon Declaration\Lyon Declaration\Logos\FADBEN.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10275" y="138113"/>
            <a:ext cx="244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31" descr="G:\IFLA HQ files\Strategic Plan\Strategic planning 2010+\Key Initiatives 2011 - 2014\Key Initiative 3 - Outreach\Post 2015 Development Agenda\Lyon Declaration\Lyon Declaration\Logos\FESABID.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46225" y="2667000"/>
            <a:ext cx="522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33" descr="G:\IFLA HQ files\Strategic Plan\Strategic planning 2010+\Key Initiatives 2011 - 2014\Key Initiative 3 - Outreach\Post 2015 Development Agenda\Lyon Declaration\Lyon Declaration\Logos\FOPEA.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36800" y="2667000"/>
            <a:ext cx="1157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34" descr="G:\IFLA HQ files\Strategic Plan\Strategic planning 2010+\Key Initiatives 2011 - 2014\Key Initiative 3 - Outreach\Post 2015 Development Agenda\Lyon Declaration\Lyon Declaration\Logos\FreedomofexpressionTurkey.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251700" y="1362075"/>
            <a:ext cx="941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35" descr="G:\IFLA HQ files\Strategic Plan\Strategic planning 2010+\Key Initiatives 2011 - 2014\Key Initiative 3 - Outreach\Post 2015 Development Agenda\Lyon Declaration\Lyon Declaration\Logos\GermanLibraryAssociation.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318250" y="2005013"/>
            <a:ext cx="857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37"/>
          <p:cNvPicPr preferRelativeResize="0">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6481763" y="138113"/>
            <a:ext cx="3698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7" name="Picture 36" descr="G:\IFLA HQ files\Strategic Plan\Strategic planning 2010+\Key Initiatives 2011 - 2014\Key Initiative 3 - Outreach\Post 2015 Development Agenda\Lyon Declaration\Lyon Declaration\Logos\GlobalIntegrity.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689225" y="3886200"/>
            <a:ext cx="2179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8" name="Picture 37" descr="G:\IFLA HQ files\Strategic Plan\Strategic planning 2010+\Key Initiatives 2011 - 2014\Key Initiative 3 - Outreach\Post 2015 Development Agenda\Lyon Declaration\Lyon Declaration\Logos\HolySpiritUniofKaslik.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06613" y="3886200"/>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9" name="Picture 38" descr="G:\IFLA HQ files\Strategic Plan\Strategic planning 2010+\Key Initiatives 2011 - 2014\Key Initiative 3 - Outreach\Post 2015 Development Agenda\Lyon Declaration\Lyon Declaration\Logos\IFIP.tif"/>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579813" y="3276600"/>
            <a:ext cx="193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39" descr="G:\IFLA HQ files\Strategic Plan\Strategic planning 2010+\Key Initiatives 2011 - 2014\Key Initiative 3 - Outreach\Post 2015 Development Agenda\Lyon Declaration\Lyon Declaration\Logos\INDEX.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445375" y="3276600"/>
            <a:ext cx="1111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1" name="Picture 40" descr="G:\IFLA HQ files\Strategic Plan\Strategic planning 2010+\Key Initiatives 2011 - 2014\Key Initiative 3 - Outreach\Post 2015 Development Agenda\Lyon Declaration\Lyon Declaration\Logos\IndexMurcia.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738688" y="3276600"/>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2" name="Picture 42" descr="G:\IFLA HQ files\Strategic Plan\Strategic planning 2010+\Key Initiatives 2011 - 2014\Key Initiative 3 - Outreach\Post 2015 Development Agenda\Lyon Declaration\Lyon Declaration\Logos\InternetDemocracyProject.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767138" y="26670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3" name="Picture 43" descr="G:\IFLA HQ files\Strategic Plan\Strategic planning 2010+\Key Initiatives 2011 - 2014\Key Initiative 3 - Outreach\Post 2015 Development Agenda\Lyon Declaration\Lyon Declaration\Logos\IPI.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60938" y="3911600"/>
            <a:ext cx="71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4" name="Picture 44" descr="G:\IFLA HQ files\Strategic Plan\Strategic planning 2010+\Key Initiatives 2011 - 2014\Key Initiative 3 - Outreach\Post 2015 Development Agenda\Lyon Declaration\Lyon Declaration\Logos\LatvianNationalLibrary.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741988" y="3911600"/>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 name="Picture 45" descr="G:\IFLA HQ files\Strategic Plan\Strategic planning 2010+\Key Initiatives 2011 - 2014\Key Initiative 3 - Outreach\Post 2015 Development Agenda\Lyon Declaration\Lyon Declaration\Logos\Lianza.png"/>
          <p:cNvPicPr>
            <a:picLocks noChangeAspect="1" noChangeArrowheads="1"/>
          </p:cNvPicPr>
          <p:nvPr/>
        </p:nvPicPr>
        <p:blipFill>
          <a:blip r:embed="rId42">
            <a:extLst>
              <a:ext uri="{28A0092B-C50C-407E-A947-70E740481C1C}">
                <a14:useLocalDpi xmlns:a14="http://schemas.microsoft.com/office/drawing/2010/main" val="0"/>
              </a:ext>
            </a:extLst>
          </a:blip>
          <a:srcRect r="57056"/>
          <a:stretch>
            <a:fillRect/>
          </a:stretch>
        </p:blipFill>
        <p:spPr bwMode="auto">
          <a:xfrm>
            <a:off x="1616075" y="5151438"/>
            <a:ext cx="143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46" descr="G:\IFLA HQ files\Strategic Plan\Strategic planning 2010+\Key Initiatives 2011 - 2014\Key Initiative 3 - Outreach\Post 2015 Development Agenda\Lyon Declaration\Lyon Declaration\Logos\LIBER.eps"/>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437563" y="2663825"/>
            <a:ext cx="376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Picture 47" descr="G:\IFLA HQ files\Strategic Plan\Strategic planning 2010+\Key Initiatives 2011 - 2014\Key Initiative 3 - Outreach\Post 2015 Development Agenda\Lyon Declaration\Lyon Declaration\Logos\LyonPublicLibrary.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626350" y="5197475"/>
            <a:ext cx="684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8" name="Picture 48" descr="G:\IFLA HQ files\Strategic Plan\Strategic planning 2010+\Key Initiatives 2011 - 2014\Key Initiative 3 - Outreach\Post 2015 Development Agenda\Lyon Declaration\Lyon Declaration\Logos\NarvaCentralLibrary.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443788" y="2005013"/>
            <a:ext cx="1358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9" name="Picture 49" descr="G:\IFLA HQ files\Strategic Plan\Strategic planning 2010+\Key Initiatives 2011 - 2014\Key Initiative 3 - Outreach\Post 2015 Development Agenda\Lyon Declaration\Lyon Declaration\Logos\NationalAssociationofMaoriLibraries.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699125" y="3276600"/>
            <a:ext cx="160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90" name="Object 2"/>
          <p:cNvGraphicFramePr>
            <a:graphicFrameLocks noChangeAspect="1"/>
          </p:cNvGraphicFramePr>
          <p:nvPr/>
        </p:nvGraphicFramePr>
        <p:xfrm>
          <a:off x="7029450" y="136525"/>
          <a:ext cx="739775" cy="366713"/>
        </p:xfrm>
        <a:graphic>
          <a:graphicData uri="http://schemas.openxmlformats.org/presentationml/2006/ole">
            <mc:AlternateContent xmlns:mc="http://schemas.openxmlformats.org/markup-compatibility/2006">
              <mc:Choice xmlns:v="urn:schemas-microsoft-com:vml" Requires="v">
                <p:oleObj name="Artwork" r:id="rId47" imgW="0" imgH="0" progId="Adobe.Illustrator.15.1">
                  <p:embed/>
                </p:oleObj>
              </mc:Choice>
              <mc:Fallback>
                <p:oleObj name="Artwork" r:id="rId47" imgW="0" imgH="0" progId="Adobe.Illustrator.15.1">
                  <p:embed/>
                  <p:pic>
                    <p:nvPicPr>
                      <p:cNvPr id="31790" name="Object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029450" y="13652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91" name="Picture 50" descr="G:\IFLA HQ files\Strategic Plan\Strategic planning 2010+\Key Initiatives 2011 - 2014\Key Initiative 3 - Outreach\Post 2015 Development Agenda\Lyon Declaration\Lyon Declaration\Logos\NationalLibraryofLuxembourg.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307138" y="3886200"/>
            <a:ext cx="1795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2" name="Picture 51" descr="G:\IFLA HQ files\Strategic Plan\Strategic planning 2010+\Key Initiatives 2011 - 2014\Key Initiative 3 - Outreach\Post 2015 Development Agenda\Lyon Declaration\Lyon Declaration\Logos\NationalLibraryofScotland.jp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603375" y="4503738"/>
            <a:ext cx="2179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3" name="Picture 52" descr="G:\IFLA HQ files\Strategic Plan\Strategic planning 2010+\Key Initiatives 2011 - 2014\Key Initiative 3 - Outreach\Post 2015 Development Agenda\Lyon Declaration\Lyon Declaration\Logos\NationalLibraryofSpain.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019800" y="4495800"/>
            <a:ext cx="1685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4" name="Picture 53" descr="G:\IFLA HQ files\Strategic Plan\Strategic planning 2010+\Key Initiatives 2011 - 2014\Key Initiative 3 - Outreach\Post 2015 Development Agenda\Lyon Declaration\Lyon Declaration\Logos\NationalLibraryofthePhilippines.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270500" y="5715000"/>
            <a:ext cx="373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5" name="Picture 54" descr="G:\IFLA HQ files\Strategic Plan\Strategic planning 2010+\Key Initiatives 2011 - 2014\Key Initiative 3 - Outreach\Post 2015 Development Agenda\Lyon Declaration\Lyon Declaration\Logos\NorwegianAssociationofSpecialLibraries.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027363" y="5151438"/>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6" name="Picture 55" descr="G:\IFLA HQ files\Strategic Plan\Strategic planning 2010+\Key Initiatives 2011 - 2014\Key Initiative 3 - Outreach\Post 2015 Development Agenda\Lyon Declaration\Lyon Declaration\Logos\OpenKnowledge.pn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8499475" y="5195888"/>
            <a:ext cx="3159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7" name="Picture 57" descr="G:\IFLA HQ files\Strategic Plan\Strategic planning 2010+\Key Initiatives 2011 - 2014\Key Initiative 3 - Outreach\Post 2015 Development Agenda\Lyon Declaration\Lyon Declaration\Logos\PINA.pn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684713" y="5791200"/>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8" name="Picture 58" descr="G:\IFLA HQ files\Strategic Plan\Strategic planning 2010+\Key Initiatives 2011 - 2014\Key Initiative 3 - Outreach\Post 2015 Development Agenda\Lyon Declaration\Lyon Declaration\Logos\RussianLibraryAssociation.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215063" y="51974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9" name="Picture 60" descr="C:\Users\susan\Desktop\Capture.JPG"/>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803525" y="5791200"/>
            <a:ext cx="102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0" name="Picture 61" descr="G:\IFLA HQ files\Strategic Plan\Strategic planning 2010+\Key Initiatives 2011 - 2014\Key Initiative 3 - Outreach\Post 2015 Development Agenda\Lyon Declaration\Lyon Declaration\Logos\SwissNationalLibrary.jpg"/>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6823075" y="5195888"/>
            <a:ext cx="67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1" name="Picture 63" descr="G:\IFLA HQ files\Strategic Plan\Strategic planning 2010+\Key Initiatives 2011 - 2014\Key Initiative 3 - Outreach\Post 2015 Development Agenda\Lyon Declaration\Lyon Declaration\Logos\VVBAD.jp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956050" y="5791200"/>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2" name="Picture 64" descr="G:\IFLA HQ files\Strategic Plan\Strategic planning 2010+\Key Initiatives 2011 - 2014\Key Initiative 3 - Outreach\Post 2015 Development Agenda\Lyon Declaration\Lyon Declaration\Logos\WebsterUniversity.jp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8064500" y="4495800"/>
            <a:ext cx="7445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3" name="Picture 65" descr="G:\IFLA HQ files\Strategic Plan\Strategic planning 2010+\Key Initiatives 2011 - 2014\Key Initiative 3 - Outreach\Post 2015 Development Agenda\Lyon Declaration\Lyon Declaration\Logos\Worldpulse.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983038" y="4503738"/>
            <a:ext cx="1885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4" name="Picture 66" descr="C:\Users\susan\Desktop\Capture.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6151563" y="2663825"/>
            <a:ext cx="2162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5" name="Picture 72" descr="C:\Users\susan\Desktop\Capture.JP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4605338" y="5151438"/>
            <a:ext cx="1322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6" name="Picture 68" descr="G:\IFLA HQ files\Strategic Plan\Strategic planning 2010+\Key Initiatives 2011 - 2014\Key Initiative 3 - Outreach\Post 2015 Development Agenda\Lyon Declaration\Lyon Declaration\Logos\New Logos\BeyondAccess.jp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7285038" y="809625"/>
            <a:ext cx="1431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7" name="Picture 69" descr="G:\IFLA HQ files\Strategic Plan\Strategic planning 2010+\Key Initiatives 2011 - 2014\Key Initiative 3 - Outreach\Post 2015 Development Agenda\Lyon Declaration\Lyon Declaration\Logos\New Logos\BRILL.jpg"/>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265738" y="1371600"/>
            <a:ext cx="247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8" name="Picture 70" descr="G:\IFLA HQ files\Strategic Plan\Strategic planning 2010+\Key Initiatives 2011 - 2014\Key Initiative 3 - Outreach\Post 2015 Development Agenda\Lyon Declaration\Lyon Declaration\Logos\New Logos\CILIP.jpg"/>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943600" y="5716588"/>
            <a:ext cx="374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9" name="Picture 70" descr="G:\IFLA HQ files\Strategic Plan\Strategic planning 2010+\Key Initiatives 2011 - 2014\Key Initiative 3 - Outreach\Post 2015 Development Agenda\Lyon Declaration\Lyon Declaration\Logos\New Logos\HCLU.jp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07163" y="5716588"/>
            <a:ext cx="13731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0" name="Picture 71" descr="G:\IFLA HQ files\Strategic Plan\Strategic planning 2010+\Key Initiatives 2011 - 2014\Key Initiative 3 - Outreach\Post 2015 Development Agenda\Lyon Declaration\Lyon Declaration\Logos\New Logos\IREX.jp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8064500" y="5759450"/>
            <a:ext cx="220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877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P_Template" id="{19C3EDDF-65E2-4EB9-8731-BCAB101DCCDC}" vid="{F8E54871-5E8B-450E-9775-4F556650BE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TotalTime>
  <Words>1214</Words>
  <Application>Microsoft Office PowerPoint</Application>
  <PresentationFormat>On-screen Show (4:3)</PresentationFormat>
  <Paragraphs>99</Paragraphs>
  <Slides>10</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Century Gothic</vt:lpstr>
      <vt:lpstr>Minion Pro</vt:lpstr>
      <vt:lpstr>Office Theme</vt:lpstr>
      <vt:lpstr>Artwork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Relevant documents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Evgeni Hristov</dc:creator>
  <cp:lastModifiedBy>Stephen Wyber</cp:lastModifiedBy>
  <cp:revision>46</cp:revision>
  <dcterms:created xsi:type="dcterms:W3CDTF">2016-09-06T09:01:44Z</dcterms:created>
  <dcterms:modified xsi:type="dcterms:W3CDTF">2021-01-26T13:58:12Z</dcterms:modified>
</cp:coreProperties>
</file>